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26F"/>
    <a:srgbClr val="E66E32"/>
    <a:srgbClr val="009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1364" y="56"/>
      </p:cViewPr>
      <p:guideLst>
        <p:guide orient="horz" pos="2160"/>
        <p:guide orient="horz" pos="4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5" d="100"/>
          <a:sy n="115" d="100"/>
        </p:scale>
        <p:origin x="-1656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46630" y="236926"/>
            <a:ext cx="6197600" cy="2921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dirty="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06587" y="6544663"/>
            <a:ext cx="3821853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 smtClean="0">
                <a:latin typeface="+mn-lt"/>
              </a:defRPr>
            </a:lvl1pPr>
          </a:lstStyle>
          <a:p>
            <a:pPr>
              <a:defRPr/>
            </a:pPr>
            <a:fld id="{4D191EEA-8A43-4D91-8F4D-86EEC8AAF602}" type="datetimeFigureOut">
              <a:rPr lang="en-US"/>
              <a:pPr>
                <a:defRPr/>
              </a:pPr>
              <a:t>3/24/2022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543040"/>
            <a:ext cx="3823467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 smtClean="0">
                <a:latin typeface="+mn-lt"/>
              </a:defRPr>
            </a:lvl1pPr>
          </a:lstStyle>
          <a:p>
            <a:pPr>
              <a:defRPr/>
            </a:pPr>
            <a:fld id="{FE5B702C-B6C8-4B65-A9E3-06A631695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350" y="0"/>
            <a:ext cx="1389619" cy="62314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77" tIns="46589" rIns="93177" bIns="465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58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0" y="287232"/>
            <a:ext cx="1204013" cy="1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32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D95DE3-B77B-443A-9F3B-007AE08AB70B}" type="datetimeFigureOut">
              <a:rPr lang="en-US"/>
              <a:pPr>
                <a:defRPr/>
              </a:pPr>
              <a:t>3/24/2022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073E9A-CCEC-4955-93E1-A659528F1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2" b="871"/>
          <a:stretch/>
        </p:blipFill>
        <p:spPr>
          <a:xfrm>
            <a:off x="0" y="838200"/>
            <a:ext cx="9144000" cy="2800350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838200" y="0"/>
            <a:ext cx="2388422" cy="144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6578600"/>
            <a:ext cx="4495800" cy="203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" dirty="0">
                <a:solidFill>
                  <a:srgbClr val="51626F"/>
                </a:solidFill>
                <a:latin typeface="Arial" pitchFamily="34" charset="0"/>
                <a:cs typeface="Arial" pitchFamily="34" charset="0"/>
              </a:rPr>
              <a:t>© Copyright 2021 by K&amp;L Gates LLP. All rights reserved.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581400" y="5282739"/>
            <a:ext cx="5029200" cy="307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2573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343400"/>
            <a:ext cx="5029200" cy="93345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cap="none" dirty="0">
                <a:solidFill>
                  <a:srgbClr val="E66E3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4038600"/>
            <a:ext cx="5029200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auto">
          <a:xfrm>
            <a:off x="1076964" y="932298"/>
            <a:ext cx="207813" cy="262433"/>
          </a:xfrm>
          <a:custGeom>
            <a:avLst/>
            <a:gdLst>
              <a:gd name="T0" fmla="*/ 140 w 799"/>
              <a:gd name="T1" fmla="*/ 437 h 1009"/>
              <a:gd name="T2" fmla="*/ 140 w 799"/>
              <a:gd name="T3" fmla="*/ 0 h 1009"/>
              <a:gd name="T4" fmla="*/ 0 w 799"/>
              <a:gd name="T5" fmla="*/ 0 h 1009"/>
              <a:gd name="T6" fmla="*/ 0 w 799"/>
              <a:gd name="T7" fmla="*/ 1009 h 1009"/>
              <a:gd name="T8" fmla="*/ 140 w 799"/>
              <a:gd name="T9" fmla="*/ 1009 h 1009"/>
              <a:gd name="T10" fmla="*/ 140 w 799"/>
              <a:gd name="T11" fmla="*/ 588 h 1009"/>
              <a:gd name="T12" fmla="*/ 194 w 799"/>
              <a:gd name="T13" fmla="*/ 539 h 1009"/>
              <a:gd name="T14" fmla="*/ 612 w 799"/>
              <a:gd name="T15" fmla="*/ 1009 h 1009"/>
              <a:gd name="T16" fmla="*/ 799 w 799"/>
              <a:gd name="T17" fmla="*/ 1009 h 1009"/>
              <a:gd name="T18" fmla="*/ 291 w 799"/>
              <a:gd name="T19" fmla="*/ 454 h 1009"/>
              <a:gd name="T20" fmla="*/ 789 w 799"/>
              <a:gd name="T21" fmla="*/ 0 h 1009"/>
              <a:gd name="T22" fmla="*/ 610 w 799"/>
              <a:gd name="T23" fmla="*/ 0 h 1009"/>
              <a:gd name="T24" fmla="*/ 140 w 799"/>
              <a:gd name="T25" fmla="*/ 437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9" h="1009">
                <a:moveTo>
                  <a:pt x="140" y="437"/>
                </a:moveTo>
                <a:lnTo>
                  <a:pt x="140" y="0"/>
                </a:lnTo>
                <a:lnTo>
                  <a:pt x="0" y="0"/>
                </a:lnTo>
                <a:lnTo>
                  <a:pt x="0" y="1009"/>
                </a:lnTo>
                <a:lnTo>
                  <a:pt x="140" y="1009"/>
                </a:lnTo>
                <a:lnTo>
                  <a:pt x="140" y="588"/>
                </a:lnTo>
                <a:lnTo>
                  <a:pt x="194" y="539"/>
                </a:lnTo>
                <a:lnTo>
                  <a:pt x="612" y="1009"/>
                </a:lnTo>
                <a:lnTo>
                  <a:pt x="799" y="1009"/>
                </a:lnTo>
                <a:lnTo>
                  <a:pt x="291" y="454"/>
                </a:lnTo>
                <a:lnTo>
                  <a:pt x="789" y="0"/>
                </a:lnTo>
                <a:lnTo>
                  <a:pt x="610" y="0"/>
                </a:lnTo>
                <a:lnTo>
                  <a:pt x="140" y="4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8"/>
          <p:cNvSpPr>
            <a:spLocks noEditPoints="1"/>
          </p:cNvSpPr>
          <p:nvPr userDrawn="1"/>
        </p:nvSpPr>
        <p:spPr bwMode="auto">
          <a:xfrm>
            <a:off x="1297002" y="926836"/>
            <a:ext cx="250728" cy="273356"/>
          </a:xfrm>
          <a:custGeom>
            <a:avLst/>
            <a:gdLst>
              <a:gd name="T0" fmla="*/ 115 w 408"/>
              <a:gd name="T1" fmla="*/ 87 h 445"/>
              <a:gd name="T2" fmla="*/ 167 w 408"/>
              <a:gd name="T3" fmla="*/ 42 h 445"/>
              <a:gd name="T4" fmla="*/ 222 w 408"/>
              <a:gd name="T5" fmla="*/ 89 h 445"/>
              <a:gd name="T6" fmla="*/ 166 w 408"/>
              <a:gd name="T7" fmla="*/ 154 h 445"/>
              <a:gd name="T8" fmla="*/ 158 w 408"/>
              <a:gd name="T9" fmla="*/ 159 h 445"/>
              <a:gd name="T10" fmla="*/ 143 w 408"/>
              <a:gd name="T11" fmla="*/ 141 h 445"/>
              <a:gd name="T12" fmla="*/ 115 w 408"/>
              <a:gd name="T13" fmla="*/ 87 h 445"/>
              <a:gd name="T14" fmla="*/ 324 w 408"/>
              <a:gd name="T15" fmla="*/ 341 h 445"/>
              <a:gd name="T16" fmla="*/ 381 w 408"/>
              <a:gd name="T17" fmla="*/ 280 h 445"/>
              <a:gd name="T18" fmla="*/ 344 w 408"/>
              <a:gd name="T19" fmla="*/ 245 h 445"/>
              <a:gd name="T20" fmla="*/ 242 w 408"/>
              <a:gd name="T21" fmla="*/ 348 h 445"/>
              <a:gd name="T22" fmla="*/ 242 w 408"/>
              <a:gd name="T23" fmla="*/ 348 h 445"/>
              <a:gd name="T24" fmla="*/ 142 w 408"/>
              <a:gd name="T25" fmla="*/ 397 h 445"/>
              <a:gd name="T26" fmla="*/ 55 w 408"/>
              <a:gd name="T27" fmla="*/ 319 h 445"/>
              <a:gd name="T28" fmla="*/ 140 w 408"/>
              <a:gd name="T29" fmla="*/ 229 h 445"/>
              <a:gd name="T30" fmla="*/ 146 w 408"/>
              <a:gd name="T31" fmla="*/ 225 h 445"/>
              <a:gd name="T32" fmla="*/ 220 w 408"/>
              <a:gd name="T33" fmla="*/ 307 h 445"/>
              <a:gd name="T34" fmla="*/ 258 w 408"/>
              <a:gd name="T35" fmla="*/ 269 h 445"/>
              <a:gd name="T36" fmla="*/ 191 w 408"/>
              <a:gd name="T37" fmla="*/ 195 h 445"/>
              <a:gd name="T38" fmla="*/ 277 w 408"/>
              <a:gd name="T39" fmla="*/ 89 h 445"/>
              <a:gd name="T40" fmla="*/ 168 w 408"/>
              <a:gd name="T41" fmla="*/ 0 h 445"/>
              <a:gd name="T42" fmla="*/ 60 w 408"/>
              <a:gd name="T43" fmla="*/ 94 h 445"/>
              <a:gd name="T44" fmla="*/ 112 w 408"/>
              <a:gd name="T45" fmla="*/ 187 h 445"/>
              <a:gd name="T46" fmla="*/ 83 w 408"/>
              <a:gd name="T47" fmla="*/ 206 h 445"/>
              <a:gd name="T48" fmla="*/ 0 w 408"/>
              <a:gd name="T49" fmla="*/ 319 h 445"/>
              <a:gd name="T50" fmla="*/ 144 w 408"/>
              <a:gd name="T51" fmla="*/ 445 h 445"/>
              <a:gd name="T52" fmla="*/ 285 w 408"/>
              <a:gd name="T53" fmla="*/ 378 h 445"/>
              <a:gd name="T54" fmla="*/ 336 w 408"/>
              <a:gd name="T55" fmla="*/ 436 h 445"/>
              <a:gd name="T56" fmla="*/ 408 w 408"/>
              <a:gd name="T57" fmla="*/ 436 h 445"/>
              <a:gd name="T58" fmla="*/ 324 w 408"/>
              <a:gd name="T59" fmla="*/ 341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8" h="445">
                <a:moveTo>
                  <a:pt x="115" y="87"/>
                </a:moveTo>
                <a:cubicBezTo>
                  <a:pt x="115" y="60"/>
                  <a:pt x="139" y="42"/>
                  <a:pt x="167" y="42"/>
                </a:cubicBezTo>
                <a:cubicBezTo>
                  <a:pt x="198" y="42"/>
                  <a:pt x="222" y="59"/>
                  <a:pt x="222" y="89"/>
                </a:cubicBezTo>
                <a:cubicBezTo>
                  <a:pt x="222" y="120"/>
                  <a:pt x="190" y="137"/>
                  <a:pt x="166" y="154"/>
                </a:cubicBezTo>
                <a:cubicBezTo>
                  <a:pt x="158" y="159"/>
                  <a:pt x="158" y="159"/>
                  <a:pt x="158" y="159"/>
                </a:cubicBezTo>
                <a:cubicBezTo>
                  <a:pt x="143" y="141"/>
                  <a:pt x="143" y="141"/>
                  <a:pt x="143" y="141"/>
                </a:cubicBezTo>
                <a:cubicBezTo>
                  <a:pt x="129" y="125"/>
                  <a:pt x="115" y="109"/>
                  <a:pt x="115" y="87"/>
                </a:cubicBezTo>
                <a:moveTo>
                  <a:pt x="324" y="341"/>
                </a:moveTo>
                <a:cubicBezTo>
                  <a:pt x="381" y="280"/>
                  <a:pt x="381" y="280"/>
                  <a:pt x="381" y="280"/>
                </a:cubicBezTo>
                <a:cubicBezTo>
                  <a:pt x="344" y="245"/>
                  <a:pt x="344" y="245"/>
                  <a:pt x="344" y="245"/>
                </a:cubicBezTo>
                <a:cubicBezTo>
                  <a:pt x="242" y="348"/>
                  <a:pt x="242" y="348"/>
                  <a:pt x="242" y="348"/>
                </a:cubicBezTo>
                <a:cubicBezTo>
                  <a:pt x="242" y="348"/>
                  <a:pt x="242" y="348"/>
                  <a:pt x="242" y="348"/>
                </a:cubicBezTo>
                <a:cubicBezTo>
                  <a:pt x="214" y="372"/>
                  <a:pt x="182" y="397"/>
                  <a:pt x="142" y="397"/>
                </a:cubicBezTo>
                <a:cubicBezTo>
                  <a:pt x="97" y="397"/>
                  <a:pt x="55" y="359"/>
                  <a:pt x="55" y="319"/>
                </a:cubicBezTo>
                <a:cubicBezTo>
                  <a:pt x="55" y="278"/>
                  <a:pt x="108" y="249"/>
                  <a:pt x="140" y="229"/>
                </a:cubicBezTo>
                <a:cubicBezTo>
                  <a:pt x="146" y="225"/>
                  <a:pt x="146" y="225"/>
                  <a:pt x="146" y="225"/>
                </a:cubicBezTo>
                <a:cubicBezTo>
                  <a:pt x="220" y="307"/>
                  <a:pt x="220" y="307"/>
                  <a:pt x="220" y="307"/>
                </a:cubicBezTo>
                <a:cubicBezTo>
                  <a:pt x="258" y="269"/>
                  <a:pt x="258" y="269"/>
                  <a:pt x="258" y="269"/>
                </a:cubicBezTo>
                <a:cubicBezTo>
                  <a:pt x="191" y="195"/>
                  <a:pt x="191" y="195"/>
                  <a:pt x="191" y="195"/>
                </a:cubicBezTo>
                <a:cubicBezTo>
                  <a:pt x="231" y="169"/>
                  <a:pt x="277" y="137"/>
                  <a:pt x="277" y="89"/>
                </a:cubicBezTo>
                <a:cubicBezTo>
                  <a:pt x="277" y="33"/>
                  <a:pt x="226" y="0"/>
                  <a:pt x="168" y="0"/>
                </a:cubicBezTo>
                <a:cubicBezTo>
                  <a:pt x="107" y="0"/>
                  <a:pt x="60" y="35"/>
                  <a:pt x="60" y="94"/>
                </a:cubicBezTo>
                <a:cubicBezTo>
                  <a:pt x="60" y="130"/>
                  <a:pt x="85" y="161"/>
                  <a:pt x="112" y="187"/>
                </a:cubicBezTo>
                <a:cubicBezTo>
                  <a:pt x="83" y="206"/>
                  <a:pt x="83" y="206"/>
                  <a:pt x="83" y="206"/>
                </a:cubicBezTo>
                <a:cubicBezTo>
                  <a:pt x="38" y="236"/>
                  <a:pt x="0" y="265"/>
                  <a:pt x="0" y="319"/>
                </a:cubicBezTo>
                <a:cubicBezTo>
                  <a:pt x="0" y="393"/>
                  <a:pt x="66" y="445"/>
                  <a:pt x="144" y="445"/>
                </a:cubicBezTo>
                <a:cubicBezTo>
                  <a:pt x="199" y="445"/>
                  <a:pt x="249" y="416"/>
                  <a:pt x="285" y="378"/>
                </a:cubicBezTo>
                <a:cubicBezTo>
                  <a:pt x="336" y="436"/>
                  <a:pt x="336" y="436"/>
                  <a:pt x="336" y="436"/>
                </a:cubicBezTo>
                <a:cubicBezTo>
                  <a:pt x="408" y="436"/>
                  <a:pt x="408" y="436"/>
                  <a:pt x="408" y="436"/>
                </a:cubicBezTo>
                <a:lnTo>
                  <a:pt x="324" y="3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1594287" y="932298"/>
            <a:ext cx="123544" cy="262433"/>
          </a:xfrm>
          <a:custGeom>
            <a:avLst/>
            <a:gdLst>
              <a:gd name="T0" fmla="*/ 137 w 475"/>
              <a:gd name="T1" fmla="*/ 0 h 1009"/>
              <a:gd name="T2" fmla="*/ 0 w 475"/>
              <a:gd name="T3" fmla="*/ 0 h 1009"/>
              <a:gd name="T4" fmla="*/ 0 w 475"/>
              <a:gd name="T5" fmla="*/ 1009 h 1009"/>
              <a:gd name="T6" fmla="*/ 475 w 475"/>
              <a:gd name="T7" fmla="*/ 1009 h 1009"/>
              <a:gd name="T8" fmla="*/ 475 w 475"/>
              <a:gd name="T9" fmla="*/ 893 h 1009"/>
              <a:gd name="T10" fmla="*/ 137 w 475"/>
              <a:gd name="T11" fmla="*/ 893 h 1009"/>
              <a:gd name="T12" fmla="*/ 137 w 475"/>
              <a:gd name="T13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5" h="1009">
                <a:moveTo>
                  <a:pt x="137" y="0"/>
                </a:moveTo>
                <a:lnTo>
                  <a:pt x="0" y="0"/>
                </a:lnTo>
                <a:lnTo>
                  <a:pt x="0" y="1009"/>
                </a:lnTo>
                <a:lnTo>
                  <a:pt x="475" y="1009"/>
                </a:lnTo>
                <a:lnTo>
                  <a:pt x="475" y="893"/>
                </a:lnTo>
                <a:lnTo>
                  <a:pt x="137" y="893"/>
                </a:lnTo>
                <a:lnTo>
                  <a:pt x="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1830970" y="925536"/>
            <a:ext cx="281939" cy="273356"/>
          </a:xfrm>
          <a:custGeom>
            <a:avLst/>
            <a:gdLst>
              <a:gd name="T0" fmla="*/ 273 w 459"/>
              <a:gd name="T1" fmla="*/ 221 h 445"/>
              <a:gd name="T2" fmla="*/ 273 w 459"/>
              <a:gd name="T3" fmla="*/ 269 h 445"/>
              <a:gd name="T4" fmla="*/ 394 w 459"/>
              <a:gd name="T5" fmla="*/ 269 h 445"/>
              <a:gd name="T6" fmla="*/ 240 w 459"/>
              <a:gd name="T7" fmla="*/ 396 h 445"/>
              <a:gd name="T8" fmla="*/ 58 w 459"/>
              <a:gd name="T9" fmla="*/ 222 h 445"/>
              <a:gd name="T10" fmla="*/ 245 w 459"/>
              <a:gd name="T11" fmla="*/ 49 h 445"/>
              <a:gd name="T12" fmla="*/ 393 w 459"/>
              <a:gd name="T13" fmla="*/ 118 h 445"/>
              <a:gd name="T14" fmla="*/ 434 w 459"/>
              <a:gd name="T15" fmla="*/ 83 h 445"/>
              <a:gd name="T16" fmla="*/ 243 w 459"/>
              <a:gd name="T17" fmla="*/ 0 h 445"/>
              <a:gd name="T18" fmla="*/ 0 w 459"/>
              <a:gd name="T19" fmla="*/ 224 h 445"/>
              <a:gd name="T20" fmla="*/ 237 w 459"/>
              <a:gd name="T21" fmla="*/ 445 h 445"/>
              <a:gd name="T22" fmla="*/ 459 w 459"/>
              <a:gd name="T23" fmla="*/ 238 h 445"/>
              <a:gd name="T24" fmla="*/ 459 w 459"/>
              <a:gd name="T25" fmla="*/ 221 h 445"/>
              <a:gd name="T26" fmla="*/ 273 w 459"/>
              <a:gd name="T27" fmla="*/ 221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9" h="445">
                <a:moveTo>
                  <a:pt x="273" y="221"/>
                </a:moveTo>
                <a:cubicBezTo>
                  <a:pt x="273" y="269"/>
                  <a:pt x="273" y="269"/>
                  <a:pt x="273" y="269"/>
                </a:cubicBezTo>
                <a:cubicBezTo>
                  <a:pt x="394" y="269"/>
                  <a:pt x="394" y="269"/>
                  <a:pt x="394" y="269"/>
                </a:cubicBezTo>
                <a:cubicBezTo>
                  <a:pt x="391" y="339"/>
                  <a:pt x="313" y="396"/>
                  <a:pt x="240" y="396"/>
                </a:cubicBezTo>
                <a:cubicBezTo>
                  <a:pt x="139" y="396"/>
                  <a:pt x="58" y="311"/>
                  <a:pt x="58" y="222"/>
                </a:cubicBezTo>
                <a:cubicBezTo>
                  <a:pt x="58" y="126"/>
                  <a:pt x="140" y="49"/>
                  <a:pt x="245" y="49"/>
                </a:cubicBezTo>
                <a:cubicBezTo>
                  <a:pt x="303" y="49"/>
                  <a:pt x="359" y="77"/>
                  <a:pt x="393" y="118"/>
                </a:cubicBezTo>
                <a:cubicBezTo>
                  <a:pt x="434" y="83"/>
                  <a:pt x="434" y="83"/>
                  <a:pt x="434" y="83"/>
                </a:cubicBezTo>
                <a:cubicBezTo>
                  <a:pt x="388" y="30"/>
                  <a:pt x="316" y="0"/>
                  <a:pt x="243" y="0"/>
                </a:cubicBezTo>
                <a:cubicBezTo>
                  <a:pt x="108" y="0"/>
                  <a:pt x="0" y="101"/>
                  <a:pt x="0" y="224"/>
                </a:cubicBezTo>
                <a:cubicBezTo>
                  <a:pt x="0" y="342"/>
                  <a:pt x="105" y="445"/>
                  <a:pt x="237" y="445"/>
                </a:cubicBezTo>
                <a:cubicBezTo>
                  <a:pt x="368" y="445"/>
                  <a:pt x="459" y="355"/>
                  <a:pt x="459" y="238"/>
                </a:cubicBezTo>
                <a:cubicBezTo>
                  <a:pt x="459" y="221"/>
                  <a:pt x="459" y="221"/>
                  <a:pt x="459" y="221"/>
                </a:cubicBezTo>
                <a:lnTo>
                  <a:pt x="273" y="2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2120972" y="920074"/>
            <a:ext cx="278818" cy="273356"/>
          </a:xfrm>
          <a:custGeom>
            <a:avLst/>
            <a:gdLst>
              <a:gd name="T0" fmla="*/ 1072 w 1072"/>
              <a:gd name="T1" fmla="*/ 1051 h 1051"/>
              <a:gd name="T2" fmla="*/ 529 w 1072"/>
              <a:gd name="T3" fmla="*/ 0 h 1051"/>
              <a:gd name="T4" fmla="*/ 0 w 1072"/>
              <a:gd name="T5" fmla="*/ 1051 h 1051"/>
              <a:gd name="T6" fmla="*/ 163 w 1072"/>
              <a:gd name="T7" fmla="*/ 1051 h 1051"/>
              <a:gd name="T8" fmla="*/ 543 w 1072"/>
              <a:gd name="T9" fmla="*/ 276 h 1051"/>
              <a:gd name="T10" fmla="*/ 741 w 1072"/>
              <a:gd name="T11" fmla="*/ 683 h 1051"/>
              <a:gd name="T12" fmla="*/ 472 w 1072"/>
              <a:gd name="T13" fmla="*/ 683 h 1051"/>
              <a:gd name="T14" fmla="*/ 422 w 1072"/>
              <a:gd name="T15" fmla="*/ 798 h 1051"/>
              <a:gd name="T16" fmla="*/ 798 w 1072"/>
              <a:gd name="T17" fmla="*/ 798 h 1051"/>
              <a:gd name="T18" fmla="*/ 923 w 1072"/>
              <a:gd name="T19" fmla="*/ 1051 h 1051"/>
              <a:gd name="T20" fmla="*/ 1072 w 1072"/>
              <a:gd name="T21" fmla="*/ 1051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2" h="1051">
                <a:moveTo>
                  <a:pt x="1072" y="1051"/>
                </a:moveTo>
                <a:lnTo>
                  <a:pt x="529" y="0"/>
                </a:lnTo>
                <a:lnTo>
                  <a:pt x="0" y="1051"/>
                </a:lnTo>
                <a:lnTo>
                  <a:pt x="163" y="1051"/>
                </a:lnTo>
                <a:lnTo>
                  <a:pt x="543" y="276"/>
                </a:lnTo>
                <a:lnTo>
                  <a:pt x="741" y="683"/>
                </a:lnTo>
                <a:lnTo>
                  <a:pt x="472" y="683"/>
                </a:lnTo>
                <a:lnTo>
                  <a:pt x="422" y="798"/>
                </a:lnTo>
                <a:lnTo>
                  <a:pt x="798" y="798"/>
                </a:lnTo>
                <a:lnTo>
                  <a:pt x="923" y="1051"/>
                </a:lnTo>
                <a:lnTo>
                  <a:pt x="1072" y="10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2383145" y="930998"/>
            <a:ext cx="173221" cy="262433"/>
          </a:xfrm>
          <a:custGeom>
            <a:avLst/>
            <a:gdLst>
              <a:gd name="T0" fmla="*/ 402 w 666"/>
              <a:gd name="T1" fmla="*/ 116 h 1009"/>
              <a:gd name="T2" fmla="*/ 666 w 666"/>
              <a:gd name="T3" fmla="*/ 116 h 1009"/>
              <a:gd name="T4" fmla="*/ 666 w 666"/>
              <a:gd name="T5" fmla="*/ 0 h 1009"/>
              <a:gd name="T6" fmla="*/ 0 w 666"/>
              <a:gd name="T7" fmla="*/ 0 h 1009"/>
              <a:gd name="T8" fmla="*/ 0 w 666"/>
              <a:gd name="T9" fmla="*/ 116 h 1009"/>
              <a:gd name="T10" fmla="*/ 265 w 666"/>
              <a:gd name="T11" fmla="*/ 116 h 1009"/>
              <a:gd name="T12" fmla="*/ 265 w 666"/>
              <a:gd name="T13" fmla="*/ 1009 h 1009"/>
              <a:gd name="T14" fmla="*/ 402 w 666"/>
              <a:gd name="T15" fmla="*/ 1009 h 1009"/>
              <a:gd name="T16" fmla="*/ 402 w 666"/>
              <a:gd name="T17" fmla="*/ 116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6" h="1009">
                <a:moveTo>
                  <a:pt x="402" y="116"/>
                </a:moveTo>
                <a:lnTo>
                  <a:pt x="666" y="116"/>
                </a:lnTo>
                <a:lnTo>
                  <a:pt x="666" y="0"/>
                </a:lnTo>
                <a:lnTo>
                  <a:pt x="0" y="0"/>
                </a:lnTo>
                <a:lnTo>
                  <a:pt x="0" y="116"/>
                </a:lnTo>
                <a:lnTo>
                  <a:pt x="265" y="116"/>
                </a:lnTo>
                <a:lnTo>
                  <a:pt x="265" y="1009"/>
                </a:lnTo>
                <a:lnTo>
                  <a:pt x="402" y="1009"/>
                </a:lnTo>
                <a:lnTo>
                  <a:pt x="402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2605523" y="930998"/>
            <a:ext cx="154755" cy="262433"/>
          </a:xfrm>
          <a:custGeom>
            <a:avLst/>
            <a:gdLst>
              <a:gd name="T0" fmla="*/ 0 w 595"/>
              <a:gd name="T1" fmla="*/ 1009 h 1009"/>
              <a:gd name="T2" fmla="*/ 595 w 595"/>
              <a:gd name="T3" fmla="*/ 1009 h 1009"/>
              <a:gd name="T4" fmla="*/ 595 w 595"/>
              <a:gd name="T5" fmla="*/ 893 h 1009"/>
              <a:gd name="T6" fmla="*/ 140 w 595"/>
              <a:gd name="T7" fmla="*/ 893 h 1009"/>
              <a:gd name="T8" fmla="*/ 140 w 595"/>
              <a:gd name="T9" fmla="*/ 567 h 1009"/>
              <a:gd name="T10" fmla="*/ 584 w 595"/>
              <a:gd name="T11" fmla="*/ 567 h 1009"/>
              <a:gd name="T12" fmla="*/ 584 w 595"/>
              <a:gd name="T13" fmla="*/ 454 h 1009"/>
              <a:gd name="T14" fmla="*/ 140 w 595"/>
              <a:gd name="T15" fmla="*/ 454 h 1009"/>
              <a:gd name="T16" fmla="*/ 140 w 595"/>
              <a:gd name="T17" fmla="*/ 116 h 1009"/>
              <a:gd name="T18" fmla="*/ 595 w 595"/>
              <a:gd name="T19" fmla="*/ 116 h 1009"/>
              <a:gd name="T20" fmla="*/ 595 w 595"/>
              <a:gd name="T21" fmla="*/ 0 h 1009"/>
              <a:gd name="T22" fmla="*/ 0 w 595"/>
              <a:gd name="T23" fmla="*/ 0 h 1009"/>
              <a:gd name="T24" fmla="*/ 0 w 595"/>
              <a:gd name="T25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5" h="1009">
                <a:moveTo>
                  <a:pt x="0" y="1009"/>
                </a:moveTo>
                <a:lnTo>
                  <a:pt x="595" y="1009"/>
                </a:lnTo>
                <a:lnTo>
                  <a:pt x="595" y="893"/>
                </a:lnTo>
                <a:lnTo>
                  <a:pt x="140" y="893"/>
                </a:lnTo>
                <a:lnTo>
                  <a:pt x="140" y="567"/>
                </a:lnTo>
                <a:lnTo>
                  <a:pt x="584" y="567"/>
                </a:lnTo>
                <a:lnTo>
                  <a:pt x="584" y="454"/>
                </a:lnTo>
                <a:lnTo>
                  <a:pt x="140" y="454"/>
                </a:lnTo>
                <a:lnTo>
                  <a:pt x="140" y="116"/>
                </a:lnTo>
                <a:lnTo>
                  <a:pt x="595" y="116"/>
                </a:lnTo>
                <a:lnTo>
                  <a:pt x="595" y="0"/>
                </a:lnTo>
                <a:lnTo>
                  <a:pt x="0" y="0"/>
                </a:lnTo>
                <a:lnTo>
                  <a:pt x="0" y="10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4"/>
          <p:cNvSpPr>
            <a:spLocks/>
          </p:cNvSpPr>
          <p:nvPr userDrawn="1"/>
        </p:nvSpPr>
        <p:spPr bwMode="auto">
          <a:xfrm>
            <a:off x="2807094" y="925536"/>
            <a:ext cx="181284" cy="273356"/>
          </a:xfrm>
          <a:custGeom>
            <a:avLst/>
            <a:gdLst>
              <a:gd name="T0" fmla="*/ 280 w 295"/>
              <a:gd name="T1" fmla="*/ 65 h 445"/>
              <a:gd name="T2" fmla="*/ 159 w 295"/>
              <a:gd name="T3" fmla="*/ 0 h 445"/>
              <a:gd name="T4" fmla="*/ 21 w 295"/>
              <a:gd name="T5" fmla="*/ 110 h 445"/>
              <a:gd name="T6" fmla="*/ 123 w 295"/>
              <a:gd name="T7" fmla="*/ 218 h 445"/>
              <a:gd name="T8" fmla="*/ 155 w 295"/>
              <a:gd name="T9" fmla="*/ 231 h 445"/>
              <a:gd name="T10" fmla="*/ 236 w 295"/>
              <a:gd name="T11" fmla="*/ 312 h 445"/>
              <a:gd name="T12" fmla="*/ 150 w 295"/>
              <a:gd name="T13" fmla="*/ 395 h 445"/>
              <a:gd name="T14" fmla="*/ 59 w 295"/>
              <a:gd name="T15" fmla="*/ 314 h 445"/>
              <a:gd name="T16" fmla="*/ 0 w 295"/>
              <a:gd name="T17" fmla="*/ 325 h 445"/>
              <a:gd name="T18" fmla="*/ 145 w 295"/>
              <a:gd name="T19" fmla="*/ 445 h 445"/>
              <a:gd name="T20" fmla="*/ 295 w 295"/>
              <a:gd name="T21" fmla="*/ 312 h 445"/>
              <a:gd name="T22" fmla="*/ 178 w 295"/>
              <a:gd name="T23" fmla="*/ 183 h 445"/>
              <a:gd name="T24" fmla="*/ 145 w 295"/>
              <a:gd name="T25" fmla="*/ 172 h 445"/>
              <a:gd name="T26" fmla="*/ 79 w 295"/>
              <a:gd name="T27" fmla="*/ 110 h 445"/>
              <a:gd name="T28" fmla="*/ 158 w 295"/>
              <a:gd name="T29" fmla="*/ 50 h 445"/>
              <a:gd name="T30" fmla="*/ 233 w 295"/>
              <a:gd name="T31" fmla="*/ 90 h 445"/>
              <a:gd name="T32" fmla="*/ 280 w 295"/>
              <a:gd name="T33" fmla="*/ 6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5" h="445">
                <a:moveTo>
                  <a:pt x="280" y="65"/>
                </a:moveTo>
                <a:cubicBezTo>
                  <a:pt x="254" y="23"/>
                  <a:pt x="211" y="0"/>
                  <a:pt x="159" y="0"/>
                </a:cubicBezTo>
                <a:cubicBezTo>
                  <a:pt x="88" y="0"/>
                  <a:pt x="21" y="41"/>
                  <a:pt x="21" y="110"/>
                </a:cubicBezTo>
                <a:cubicBezTo>
                  <a:pt x="21" y="170"/>
                  <a:pt x="69" y="198"/>
                  <a:pt x="123" y="218"/>
                </a:cubicBezTo>
                <a:cubicBezTo>
                  <a:pt x="155" y="231"/>
                  <a:pt x="155" y="231"/>
                  <a:pt x="155" y="231"/>
                </a:cubicBezTo>
                <a:cubicBezTo>
                  <a:pt x="196" y="246"/>
                  <a:pt x="236" y="266"/>
                  <a:pt x="236" y="312"/>
                </a:cubicBezTo>
                <a:cubicBezTo>
                  <a:pt x="236" y="356"/>
                  <a:pt x="200" y="395"/>
                  <a:pt x="150" y="395"/>
                </a:cubicBezTo>
                <a:cubicBezTo>
                  <a:pt x="99" y="395"/>
                  <a:pt x="58" y="361"/>
                  <a:pt x="59" y="314"/>
                </a:cubicBezTo>
                <a:cubicBezTo>
                  <a:pt x="0" y="325"/>
                  <a:pt x="0" y="325"/>
                  <a:pt x="0" y="325"/>
                </a:cubicBezTo>
                <a:cubicBezTo>
                  <a:pt x="10" y="394"/>
                  <a:pt x="69" y="445"/>
                  <a:pt x="145" y="445"/>
                </a:cubicBezTo>
                <a:cubicBezTo>
                  <a:pt x="229" y="445"/>
                  <a:pt x="295" y="389"/>
                  <a:pt x="295" y="312"/>
                </a:cubicBezTo>
                <a:cubicBezTo>
                  <a:pt x="295" y="241"/>
                  <a:pt x="245" y="207"/>
                  <a:pt x="178" y="183"/>
                </a:cubicBezTo>
                <a:cubicBezTo>
                  <a:pt x="145" y="172"/>
                  <a:pt x="145" y="172"/>
                  <a:pt x="145" y="172"/>
                </a:cubicBezTo>
                <a:cubicBezTo>
                  <a:pt x="115" y="161"/>
                  <a:pt x="79" y="144"/>
                  <a:pt x="79" y="110"/>
                </a:cubicBezTo>
                <a:cubicBezTo>
                  <a:pt x="79" y="73"/>
                  <a:pt x="120" y="50"/>
                  <a:pt x="158" y="50"/>
                </a:cubicBezTo>
                <a:cubicBezTo>
                  <a:pt x="193" y="50"/>
                  <a:pt x="216" y="64"/>
                  <a:pt x="233" y="90"/>
                </a:cubicBezTo>
                <a:lnTo>
                  <a:pt x="280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5693"/>
          <a:stretch/>
        </p:blipFill>
        <p:spPr>
          <a:xfrm>
            <a:off x="0" y="-10633"/>
            <a:ext cx="9144000" cy="687926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590800"/>
            <a:ext cx="9161463" cy="1981200"/>
          </a:xfrm>
          <a:prstGeom prst="rect">
            <a:avLst/>
          </a:prstGeom>
          <a:solidFill>
            <a:srgbClr val="E66E32"/>
          </a:solidFill>
          <a:ln>
            <a:noFill/>
          </a:ln>
          <a:effectLst>
            <a:outerShdw blurRad="469900" dir="6300000" sx="97000" sy="97000" algn="ctr" rotWithShape="0">
              <a:sysClr val="windowText" lastClr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51626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30562"/>
            <a:ext cx="8229600" cy="655638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9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6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681161" y="3005347"/>
            <a:ext cx="5781677" cy="847306"/>
            <a:chOff x="1681161" y="3005347"/>
            <a:chExt cx="5781677" cy="847306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1681161" y="3042322"/>
              <a:ext cx="628596" cy="793812"/>
            </a:xfrm>
            <a:custGeom>
              <a:avLst/>
              <a:gdLst>
                <a:gd name="T0" fmla="*/ 140 w 799"/>
                <a:gd name="T1" fmla="*/ 437 h 1009"/>
                <a:gd name="T2" fmla="*/ 140 w 799"/>
                <a:gd name="T3" fmla="*/ 0 h 1009"/>
                <a:gd name="T4" fmla="*/ 0 w 799"/>
                <a:gd name="T5" fmla="*/ 0 h 1009"/>
                <a:gd name="T6" fmla="*/ 0 w 799"/>
                <a:gd name="T7" fmla="*/ 1009 h 1009"/>
                <a:gd name="T8" fmla="*/ 140 w 799"/>
                <a:gd name="T9" fmla="*/ 1009 h 1009"/>
                <a:gd name="T10" fmla="*/ 140 w 799"/>
                <a:gd name="T11" fmla="*/ 588 h 1009"/>
                <a:gd name="T12" fmla="*/ 194 w 799"/>
                <a:gd name="T13" fmla="*/ 539 h 1009"/>
                <a:gd name="T14" fmla="*/ 612 w 799"/>
                <a:gd name="T15" fmla="*/ 1009 h 1009"/>
                <a:gd name="T16" fmla="*/ 799 w 799"/>
                <a:gd name="T17" fmla="*/ 1009 h 1009"/>
                <a:gd name="T18" fmla="*/ 291 w 799"/>
                <a:gd name="T19" fmla="*/ 454 h 1009"/>
                <a:gd name="T20" fmla="*/ 789 w 799"/>
                <a:gd name="T21" fmla="*/ 0 h 1009"/>
                <a:gd name="T22" fmla="*/ 610 w 799"/>
                <a:gd name="T23" fmla="*/ 0 h 1009"/>
                <a:gd name="T24" fmla="*/ 140 w 799"/>
                <a:gd name="T25" fmla="*/ 43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9" h="1009">
                  <a:moveTo>
                    <a:pt x="140" y="437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140" y="1009"/>
                  </a:lnTo>
                  <a:lnTo>
                    <a:pt x="140" y="588"/>
                  </a:lnTo>
                  <a:lnTo>
                    <a:pt x="194" y="539"/>
                  </a:lnTo>
                  <a:lnTo>
                    <a:pt x="612" y="1009"/>
                  </a:lnTo>
                  <a:lnTo>
                    <a:pt x="799" y="1009"/>
                  </a:lnTo>
                  <a:lnTo>
                    <a:pt x="291" y="454"/>
                  </a:lnTo>
                  <a:lnTo>
                    <a:pt x="789" y="0"/>
                  </a:lnTo>
                  <a:lnTo>
                    <a:pt x="610" y="0"/>
                  </a:lnTo>
                  <a:lnTo>
                    <a:pt x="140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2346736" y="3025801"/>
              <a:ext cx="758406" cy="826852"/>
            </a:xfrm>
            <a:custGeom>
              <a:avLst/>
              <a:gdLst>
                <a:gd name="T0" fmla="*/ 115 w 408"/>
                <a:gd name="T1" fmla="*/ 87 h 445"/>
                <a:gd name="T2" fmla="*/ 167 w 408"/>
                <a:gd name="T3" fmla="*/ 42 h 445"/>
                <a:gd name="T4" fmla="*/ 222 w 408"/>
                <a:gd name="T5" fmla="*/ 89 h 445"/>
                <a:gd name="T6" fmla="*/ 166 w 408"/>
                <a:gd name="T7" fmla="*/ 154 h 445"/>
                <a:gd name="T8" fmla="*/ 158 w 408"/>
                <a:gd name="T9" fmla="*/ 159 h 445"/>
                <a:gd name="T10" fmla="*/ 143 w 408"/>
                <a:gd name="T11" fmla="*/ 141 h 445"/>
                <a:gd name="T12" fmla="*/ 115 w 408"/>
                <a:gd name="T13" fmla="*/ 87 h 445"/>
                <a:gd name="T14" fmla="*/ 324 w 408"/>
                <a:gd name="T15" fmla="*/ 341 h 445"/>
                <a:gd name="T16" fmla="*/ 381 w 408"/>
                <a:gd name="T17" fmla="*/ 280 h 445"/>
                <a:gd name="T18" fmla="*/ 344 w 408"/>
                <a:gd name="T19" fmla="*/ 245 h 445"/>
                <a:gd name="T20" fmla="*/ 242 w 408"/>
                <a:gd name="T21" fmla="*/ 348 h 445"/>
                <a:gd name="T22" fmla="*/ 242 w 408"/>
                <a:gd name="T23" fmla="*/ 348 h 445"/>
                <a:gd name="T24" fmla="*/ 142 w 408"/>
                <a:gd name="T25" fmla="*/ 397 h 445"/>
                <a:gd name="T26" fmla="*/ 55 w 408"/>
                <a:gd name="T27" fmla="*/ 319 h 445"/>
                <a:gd name="T28" fmla="*/ 140 w 408"/>
                <a:gd name="T29" fmla="*/ 229 h 445"/>
                <a:gd name="T30" fmla="*/ 146 w 408"/>
                <a:gd name="T31" fmla="*/ 225 h 445"/>
                <a:gd name="T32" fmla="*/ 220 w 408"/>
                <a:gd name="T33" fmla="*/ 307 h 445"/>
                <a:gd name="T34" fmla="*/ 258 w 408"/>
                <a:gd name="T35" fmla="*/ 269 h 445"/>
                <a:gd name="T36" fmla="*/ 191 w 408"/>
                <a:gd name="T37" fmla="*/ 195 h 445"/>
                <a:gd name="T38" fmla="*/ 277 w 408"/>
                <a:gd name="T39" fmla="*/ 89 h 445"/>
                <a:gd name="T40" fmla="*/ 168 w 408"/>
                <a:gd name="T41" fmla="*/ 0 h 445"/>
                <a:gd name="T42" fmla="*/ 60 w 408"/>
                <a:gd name="T43" fmla="*/ 94 h 445"/>
                <a:gd name="T44" fmla="*/ 112 w 408"/>
                <a:gd name="T45" fmla="*/ 187 h 445"/>
                <a:gd name="T46" fmla="*/ 83 w 408"/>
                <a:gd name="T47" fmla="*/ 206 h 445"/>
                <a:gd name="T48" fmla="*/ 0 w 408"/>
                <a:gd name="T49" fmla="*/ 319 h 445"/>
                <a:gd name="T50" fmla="*/ 144 w 408"/>
                <a:gd name="T51" fmla="*/ 445 h 445"/>
                <a:gd name="T52" fmla="*/ 285 w 408"/>
                <a:gd name="T53" fmla="*/ 378 h 445"/>
                <a:gd name="T54" fmla="*/ 336 w 408"/>
                <a:gd name="T55" fmla="*/ 436 h 445"/>
                <a:gd name="T56" fmla="*/ 408 w 408"/>
                <a:gd name="T57" fmla="*/ 436 h 445"/>
                <a:gd name="T58" fmla="*/ 324 w 408"/>
                <a:gd name="T59" fmla="*/ 34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8" h="445">
                  <a:moveTo>
                    <a:pt x="115" y="87"/>
                  </a:moveTo>
                  <a:cubicBezTo>
                    <a:pt x="115" y="60"/>
                    <a:pt x="139" y="42"/>
                    <a:pt x="167" y="42"/>
                  </a:cubicBezTo>
                  <a:cubicBezTo>
                    <a:pt x="198" y="42"/>
                    <a:pt x="222" y="59"/>
                    <a:pt x="222" y="89"/>
                  </a:cubicBezTo>
                  <a:cubicBezTo>
                    <a:pt x="222" y="120"/>
                    <a:pt x="190" y="137"/>
                    <a:pt x="166" y="154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29" y="125"/>
                    <a:pt x="115" y="109"/>
                    <a:pt x="115" y="87"/>
                  </a:cubicBezTo>
                  <a:moveTo>
                    <a:pt x="324" y="341"/>
                  </a:moveTo>
                  <a:cubicBezTo>
                    <a:pt x="381" y="280"/>
                    <a:pt x="381" y="280"/>
                    <a:pt x="381" y="280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14" y="372"/>
                    <a:pt x="182" y="397"/>
                    <a:pt x="142" y="397"/>
                  </a:cubicBezTo>
                  <a:cubicBezTo>
                    <a:pt x="97" y="397"/>
                    <a:pt x="55" y="359"/>
                    <a:pt x="55" y="319"/>
                  </a:cubicBezTo>
                  <a:cubicBezTo>
                    <a:pt x="55" y="278"/>
                    <a:pt x="108" y="249"/>
                    <a:pt x="140" y="229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220" y="307"/>
                    <a:pt x="220" y="307"/>
                    <a:pt x="220" y="307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231" y="169"/>
                    <a:pt x="277" y="137"/>
                    <a:pt x="277" y="89"/>
                  </a:cubicBezTo>
                  <a:cubicBezTo>
                    <a:pt x="277" y="33"/>
                    <a:pt x="226" y="0"/>
                    <a:pt x="168" y="0"/>
                  </a:cubicBezTo>
                  <a:cubicBezTo>
                    <a:pt x="107" y="0"/>
                    <a:pt x="60" y="35"/>
                    <a:pt x="60" y="94"/>
                  </a:cubicBezTo>
                  <a:cubicBezTo>
                    <a:pt x="60" y="130"/>
                    <a:pt x="85" y="161"/>
                    <a:pt x="112" y="187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38" y="236"/>
                    <a:pt x="0" y="265"/>
                    <a:pt x="0" y="319"/>
                  </a:cubicBezTo>
                  <a:cubicBezTo>
                    <a:pt x="0" y="393"/>
                    <a:pt x="66" y="445"/>
                    <a:pt x="144" y="445"/>
                  </a:cubicBezTo>
                  <a:cubicBezTo>
                    <a:pt x="199" y="445"/>
                    <a:pt x="249" y="416"/>
                    <a:pt x="285" y="378"/>
                  </a:cubicBezTo>
                  <a:cubicBezTo>
                    <a:pt x="336" y="436"/>
                    <a:pt x="336" y="436"/>
                    <a:pt x="336" y="436"/>
                  </a:cubicBezTo>
                  <a:cubicBezTo>
                    <a:pt x="408" y="436"/>
                    <a:pt x="408" y="436"/>
                    <a:pt x="408" y="436"/>
                  </a:cubicBezTo>
                  <a:lnTo>
                    <a:pt x="32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3245968" y="3042322"/>
              <a:ext cx="373698" cy="793812"/>
            </a:xfrm>
            <a:custGeom>
              <a:avLst/>
              <a:gdLst>
                <a:gd name="T0" fmla="*/ 137 w 475"/>
                <a:gd name="T1" fmla="*/ 0 h 1009"/>
                <a:gd name="T2" fmla="*/ 0 w 475"/>
                <a:gd name="T3" fmla="*/ 0 h 1009"/>
                <a:gd name="T4" fmla="*/ 0 w 475"/>
                <a:gd name="T5" fmla="*/ 1009 h 1009"/>
                <a:gd name="T6" fmla="*/ 475 w 475"/>
                <a:gd name="T7" fmla="*/ 1009 h 1009"/>
                <a:gd name="T8" fmla="*/ 475 w 475"/>
                <a:gd name="T9" fmla="*/ 893 h 1009"/>
                <a:gd name="T10" fmla="*/ 137 w 475"/>
                <a:gd name="T11" fmla="*/ 893 h 1009"/>
                <a:gd name="T12" fmla="*/ 137 w 475"/>
                <a:gd name="T13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09">
                  <a:moveTo>
                    <a:pt x="137" y="0"/>
                  </a:moveTo>
                  <a:lnTo>
                    <a:pt x="0" y="0"/>
                  </a:lnTo>
                  <a:lnTo>
                    <a:pt x="0" y="1009"/>
                  </a:lnTo>
                  <a:lnTo>
                    <a:pt x="475" y="1009"/>
                  </a:lnTo>
                  <a:lnTo>
                    <a:pt x="475" y="893"/>
                  </a:lnTo>
                  <a:lnTo>
                    <a:pt x="137" y="8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3961891" y="3021869"/>
              <a:ext cx="852814" cy="826852"/>
            </a:xfrm>
            <a:custGeom>
              <a:avLst/>
              <a:gdLst>
                <a:gd name="T0" fmla="*/ 273 w 459"/>
                <a:gd name="T1" fmla="*/ 221 h 445"/>
                <a:gd name="T2" fmla="*/ 273 w 459"/>
                <a:gd name="T3" fmla="*/ 269 h 445"/>
                <a:gd name="T4" fmla="*/ 394 w 459"/>
                <a:gd name="T5" fmla="*/ 269 h 445"/>
                <a:gd name="T6" fmla="*/ 240 w 459"/>
                <a:gd name="T7" fmla="*/ 396 h 445"/>
                <a:gd name="T8" fmla="*/ 58 w 459"/>
                <a:gd name="T9" fmla="*/ 222 h 445"/>
                <a:gd name="T10" fmla="*/ 245 w 459"/>
                <a:gd name="T11" fmla="*/ 49 h 445"/>
                <a:gd name="T12" fmla="*/ 393 w 459"/>
                <a:gd name="T13" fmla="*/ 118 h 445"/>
                <a:gd name="T14" fmla="*/ 434 w 459"/>
                <a:gd name="T15" fmla="*/ 83 h 445"/>
                <a:gd name="T16" fmla="*/ 243 w 459"/>
                <a:gd name="T17" fmla="*/ 0 h 445"/>
                <a:gd name="T18" fmla="*/ 0 w 459"/>
                <a:gd name="T19" fmla="*/ 224 h 445"/>
                <a:gd name="T20" fmla="*/ 237 w 459"/>
                <a:gd name="T21" fmla="*/ 445 h 445"/>
                <a:gd name="T22" fmla="*/ 459 w 459"/>
                <a:gd name="T23" fmla="*/ 238 h 445"/>
                <a:gd name="T24" fmla="*/ 459 w 459"/>
                <a:gd name="T25" fmla="*/ 221 h 445"/>
                <a:gd name="T26" fmla="*/ 273 w 459"/>
                <a:gd name="T27" fmla="*/ 22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9" h="445">
                  <a:moveTo>
                    <a:pt x="273" y="221"/>
                  </a:moveTo>
                  <a:cubicBezTo>
                    <a:pt x="273" y="269"/>
                    <a:pt x="273" y="269"/>
                    <a:pt x="273" y="269"/>
                  </a:cubicBezTo>
                  <a:cubicBezTo>
                    <a:pt x="394" y="269"/>
                    <a:pt x="394" y="269"/>
                    <a:pt x="394" y="269"/>
                  </a:cubicBezTo>
                  <a:cubicBezTo>
                    <a:pt x="391" y="339"/>
                    <a:pt x="313" y="396"/>
                    <a:pt x="240" y="396"/>
                  </a:cubicBezTo>
                  <a:cubicBezTo>
                    <a:pt x="139" y="396"/>
                    <a:pt x="58" y="311"/>
                    <a:pt x="58" y="222"/>
                  </a:cubicBezTo>
                  <a:cubicBezTo>
                    <a:pt x="58" y="126"/>
                    <a:pt x="140" y="49"/>
                    <a:pt x="245" y="49"/>
                  </a:cubicBezTo>
                  <a:cubicBezTo>
                    <a:pt x="303" y="49"/>
                    <a:pt x="359" y="77"/>
                    <a:pt x="393" y="118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388" y="30"/>
                    <a:pt x="316" y="0"/>
                    <a:pt x="243" y="0"/>
                  </a:cubicBezTo>
                  <a:cubicBezTo>
                    <a:pt x="108" y="0"/>
                    <a:pt x="0" y="101"/>
                    <a:pt x="0" y="224"/>
                  </a:cubicBezTo>
                  <a:cubicBezTo>
                    <a:pt x="0" y="342"/>
                    <a:pt x="105" y="445"/>
                    <a:pt x="237" y="445"/>
                  </a:cubicBezTo>
                  <a:cubicBezTo>
                    <a:pt x="368" y="445"/>
                    <a:pt x="459" y="355"/>
                    <a:pt x="459" y="238"/>
                  </a:cubicBezTo>
                  <a:cubicBezTo>
                    <a:pt x="459" y="221"/>
                    <a:pt x="459" y="221"/>
                    <a:pt x="459" y="221"/>
                  </a:cubicBezTo>
                  <a:lnTo>
                    <a:pt x="273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839094" y="3005347"/>
              <a:ext cx="843373" cy="826852"/>
            </a:xfrm>
            <a:custGeom>
              <a:avLst/>
              <a:gdLst>
                <a:gd name="T0" fmla="*/ 1072 w 1072"/>
                <a:gd name="T1" fmla="*/ 1051 h 1051"/>
                <a:gd name="T2" fmla="*/ 529 w 1072"/>
                <a:gd name="T3" fmla="*/ 0 h 1051"/>
                <a:gd name="T4" fmla="*/ 0 w 1072"/>
                <a:gd name="T5" fmla="*/ 1051 h 1051"/>
                <a:gd name="T6" fmla="*/ 163 w 1072"/>
                <a:gd name="T7" fmla="*/ 1051 h 1051"/>
                <a:gd name="T8" fmla="*/ 543 w 1072"/>
                <a:gd name="T9" fmla="*/ 276 h 1051"/>
                <a:gd name="T10" fmla="*/ 741 w 1072"/>
                <a:gd name="T11" fmla="*/ 683 h 1051"/>
                <a:gd name="T12" fmla="*/ 472 w 1072"/>
                <a:gd name="T13" fmla="*/ 683 h 1051"/>
                <a:gd name="T14" fmla="*/ 422 w 1072"/>
                <a:gd name="T15" fmla="*/ 798 h 1051"/>
                <a:gd name="T16" fmla="*/ 798 w 1072"/>
                <a:gd name="T17" fmla="*/ 798 h 1051"/>
                <a:gd name="T18" fmla="*/ 923 w 1072"/>
                <a:gd name="T19" fmla="*/ 1051 h 1051"/>
                <a:gd name="T20" fmla="*/ 1072 w 107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1051">
                  <a:moveTo>
                    <a:pt x="1072" y="1051"/>
                  </a:moveTo>
                  <a:lnTo>
                    <a:pt x="529" y="0"/>
                  </a:lnTo>
                  <a:lnTo>
                    <a:pt x="0" y="1051"/>
                  </a:lnTo>
                  <a:lnTo>
                    <a:pt x="163" y="1051"/>
                  </a:lnTo>
                  <a:lnTo>
                    <a:pt x="543" y="276"/>
                  </a:lnTo>
                  <a:lnTo>
                    <a:pt x="741" y="683"/>
                  </a:lnTo>
                  <a:lnTo>
                    <a:pt x="472" y="683"/>
                  </a:lnTo>
                  <a:lnTo>
                    <a:pt x="422" y="798"/>
                  </a:lnTo>
                  <a:lnTo>
                    <a:pt x="798" y="798"/>
                  </a:lnTo>
                  <a:lnTo>
                    <a:pt x="923" y="1051"/>
                  </a:lnTo>
                  <a:lnTo>
                    <a:pt x="1072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5632119" y="3038390"/>
              <a:ext cx="523962" cy="793812"/>
            </a:xfrm>
            <a:custGeom>
              <a:avLst/>
              <a:gdLst>
                <a:gd name="T0" fmla="*/ 402 w 666"/>
                <a:gd name="T1" fmla="*/ 116 h 1009"/>
                <a:gd name="T2" fmla="*/ 666 w 666"/>
                <a:gd name="T3" fmla="*/ 116 h 1009"/>
                <a:gd name="T4" fmla="*/ 666 w 666"/>
                <a:gd name="T5" fmla="*/ 0 h 1009"/>
                <a:gd name="T6" fmla="*/ 0 w 666"/>
                <a:gd name="T7" fmla="*/ 0 h 1009"/>
                <a:gd name="T8" fmla="*/ 0 w 666"/>
                <a:gd name="T9" fmla="*/ 116 h 1009"/>
                <a:gd name="T10" fmla="*/ 265 w 666"/>
                <a:gd name="T11" fmla="*/ 116 h 1009"/>
                <a:gd name="T12" fmla="*/ 265 w 666"/>
                <a:gd name="T13" fmla="*/ 1009 h 1009"/>
                <a:gd name="T14" fmla="*/ 402 w 666"/>
                <a:gd name="T15" fmla="*/ 1009 h 1009"/>
                <a:gd name="T16" fmla="*/ 402 w 666"/>
                <a:gd name="T17" fmla="*/ 116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6" h="1009">
                  <a:moveTo>
                    <a:pt x="402" y="116"/>
                  </a:moveTo>
                  <a:lnTo>
                    <a:pt x="666" y="116"/>
                  </a:lnTo>
                  <a:lnTo>
                    <a:pt x="666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5" y="116"/>
                  </a:lnTo>
                  <a:lnTo>
                    <a:pt x="265" y="1009"/>
                  </a:lnTo>
                  <a:lnTo>
                    <a:pt x="402" y="1009"/>
                  </a:lnTo>
                  <a:lnTo>
                    <a:pt x="40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6304772" y="3038390"/>
              <a:ext cx="468106" cy="793812"/>
            </a:xfrm>
            <a:custGeom>
              <a:avLst/>
              <a:gdLst>
                <a:gd name="T0" fmla="*/ 0 w 595"/>
                <a:gd name="T1" fmla="*/ 1009 h 1009"/>
                <a:gd name="T2" fmla="*/ 595 w 595"/>
                <a:gd name="T3" fmla="*/ 1009 h 1009"/>
                <a:gd name="T4" fmla="*/ 595 w 595"/>
                <a:gd name="T5" fmla="*/ 893 h 1009"/>
                <a:gd name="T6" fmla="*/ 140 w 595"/>
                <a:gd name="T7" fmla="*/ 893 h 1009"/>
                <a:gd name="T8" fmla="*/ 140 w 595"/>
                <a:gd name="T9" fmla="*/ 567 h 1009"/>
                <a:gd name="T10" fmla="*/ 584 w 595"/>
                <a:gd name="T11" fmla="*/ 567 h 1009"/>
                <a:gd name="T12" fmla="*/ 584 w 595"/>
                <a:gd name="T13" fmla="*/ 454 h 1009"/>
                <a:gd name="T14" fmla="*/ 140 w 595"/>
                <a:gd name="T15" fmla="*/ 454 h 1009"/>
                <a:gd name="T16" fmla="*/ 140 w 595"/>
                <a:gd name="T17" fmla="*/ 116 h 1009"/>
                <a:gd name="T18" fmla="*/ 595 w 595"/>
                <a:gd name="T19" fmla="*/ 116 h 1009"/>
                <a:gd name="T20" fmla="*/ 595 w 595"/>
                <a:gd name="T21" fmla="*/ 0 h 1009"/>
                <a:gd name="T22" fmla="*/ 0 w 595"/>
                <a:gd name="T23" fmla="*/ 0 h 1009"/>
                <a:gd name="T24" fmla="*/ 0 w 595"/>
                <a:gd name="T25" fmla="*/ 100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1009">
                  <a:moveTo>
                    <a:pt x="0" y="1009"/>
                  </a:moveTo>
                  <a:lnTo>
                    <a:pt x="595" y="1009"/>
                  </a:lnTo>
                  <a:lnTo>
                    <a:pt x="595" y="893"/>
                  </a:lnTo>
                  <a:lnTo>
                    <a:pt x="140" y="893"/>
                  </a:lnTo>
                  <a:lnTo>
                    <a:pt x="140" y="567"/>
                  </a:lnTo>
                  <a:lnTo>
                    <a:pt x="584" y="567"/>
                  </a:lnTo>
                  <a:lnTo>
                    <a:pt x="584" y="454"/>
                  </a:lnTo>
                  <a:lnTo>
                    <a:pt x="140" y="454"/>
                  </a:lnTo>
                  <a:lnTo>
                    <a:pt x="140" y="116"/>
                  </a:lnTo>
                  <a:lnTo>
                    <a:pt x="595" y="116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914487" y="3021869"/>
              <a:ext cx="548351" cy="826852"/>
            </a:xfrm>
            <a:custGeom>
              <a:avLst/>
              <a:gdLst>
                <a:gd name="T0" fmla="*/ 280 w 295"/>
                <a:gd name="T1" fmla="*/ 65 h 445"/>
                <a:gd name="T2" fmla="*/ 159 w 295"/>
                <a:gd name="T3" fmla="*/ 0 h 445"/>
                <a:gd name="T4" fmla="*/ 21 w 295"/>
                <a:gd name="T5" fmla="*/ 110 h 445"/>
                <a:gd name="T6" fmla="*/ 123 w 295"/>
                <a:gd name="T7" fmla="*/ 218 h 445"/>
                <a:gd name="T8" fmla="*/ 155 w 295"/>
                <a:gd name="T9" fmla="*/ 231 h 445"/>
                <a:gd name="T10" fmla="*/ 236 w 295"/>
                <a:gd name="T11" fmla="*/ 312 h 445"/>
                <a:gd name="T12" fmla="*/ 150 w 295"/>
                <a:gd name="T13" fmla="*/ 395 h 445"/>
                <a:gd name="T14" fmla="*/ 59 w 295"/>
                <a:gd name="T15" fmla="*/ 314 h 445"/>
                <a:gd name="T16" fmla="*/ 0 w 295"/>
                <a:gd name="T17" fmla="*/ 325 h 445"/>
                <a:gd name="T18" fmla="*/ 145 w 295"/>
                <a:gd name="T19" fmla="*/ 445 h 445"/>
                <a:gd name="T20" fmla="*/ 295 w 295"/>
                <a:gd name="T21" fmla="*/ 312 h 445"/>
                <a:gd name="T22" fmla="*/ 178 w 295"/>
                <a:gd name="T23" fmla="*/ 183 h 445"/>
                <a:gd name="T24" fmla="*/ 145 w 295"/>
                <a:gd name="T25" fmla="*/ 172 h 445"/>
                <a:gd name="T26" fmla="*/ 79 w 295"/>
                <a:gd name="T27" fmla="*/ 110 h 445"/>
                <a:gd name="T28" fmla="*/ 158 w 295"/>
                <a:gd name="T29" fmla="*/ 50 h 445"/>
                <a:gd name="T30" fmla="*/ 233 w 295"/>
                <a:gd name="T31" fmla="*/ 90 h 445"/>
                <a:gd name="T32" fmla="*/ 280 w 295"/>
                <a:gd name="T33" fmla="*/ 6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445">
                  <a:moveTo>
                    <a:pt x="280" y="65"/>
                  </a:moveTo>
                  <a:cubicBezTo>
                    <a:pt x="254" y="23"/>
                    <a:pt x="211" y="0"/>
                    <a:pt x="159" y="0"/>
                  </a:cubicBezTo>
                  <a:cubicBezTo>
                    <a:pt x="88" y="0"/>
                    <a:pt x="21" y="41"/>
                    <a:pt x="21" y="110"/>
                  </a:cubicBezTo>
                  <a:cubicBezTo>
                    <a:pt x="21" y="170"/>
                    <a:pt x="69" y="198"/>
                    <a:pt x="123" y="218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96" y="246"/>
                    <a:pt x="236" y="266"/>
                    <a:pt x="236" y="312"/>
                  </a:cubicBezTo>
                  <a:cubicBezTo>
                    <a:pt x="236" y="356"/>
                    <a:pt x="200" y="395"/>
                    <a:pt x="150" y="395"/>
                  </a:cubicBezTo>
                  <a:cubicBezTo>
                    <a:pt x="99" y="395"/>
                    <a:pt x="58" y="361"/>
                    <a:pt x="59" y="31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0" y="394"/>
                    <a:pt x="69" y="445"/>
                    <a:pt x="145" y="445"/>
                  </a:cubicBezTo>
                  <a:cubicBezTo>
                    <a:pt x="229" y="445"/>
                    <a:pt x="295" y="389"/>
                    <a:pt x="295" y="312"/>
                  </a:cubicBezTo>
                  <a:cubicBezTo>
                    <a:pt x="295" y="241"/>
                    <a:pt x="245" y="207"/>
                    <a:pt x="178" y="183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15" y="161"/>
                    <a:pt x="79" y="144"/>
                    <a:pt x="79" y="110"/>
                  </a:cubicBezTo>
                  <a:cubicBezTo>
                    <a:pt x="79" y="73"/>
                    <a:pt x="120" y="50"/>
                    <a:pt x="158" y="50"/>
                  </a:cubicBezTo>
                  <a:cubicBezTo>
                    <a:pt x="193" y="50"/>
                    <a:pt x="216" y="64"/>
                    <a:pt x="233" y="90"/>
                  </a:cubicBezTo>
                  <a:lnTo>
                    <a:pt x="28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52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556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000" b="1" i="0" u="none" strike="noStrike" kern="1200" cap="all" spc="0" normalizeH="0" baseline="0" dirty="0">
                <a:ln>
                  <a:noFill/>
                </a:ln>
                <a:solidFill>
                  <a:srgbClr val="0094B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>
              <a:defRPr sz="2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1890713" indent="-228600">
              <a:buClr>
                <a:srgbClr val="51626F"/>
              </a:buClr>
              <a:buFont typeface="Wingdings" pitchFamily="2" charset="2"/>
              <a:buChar char="§"/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629400"/>
            <a:ext cx="2133600" cy="1920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228600" y="6629400"/>
            <a:ext cx="2133600" cy="192024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 smtClean="0"/>
              <a:pPr>
                <a:defRPr/>
              </a:pPr>
              <a:t>March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7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CD66-DCFF-46D4-8BCB-47BCAF48A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28600" y="6629400"/>
            <a:ext cx="2133600" cy="192024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 smtClean="0"/>
              <a:pPr>
                <a:defRPr/>
              </a:pPr>
              <a:t>March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8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4040188" cy="4222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599"/>
            <a:ext cx="4041775" cy="4222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9E8B-9BC9-4EC4-83DB-29868715FA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28600" y="6629400"/>
            <a:ext cx="2133600" cy="192024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 smtClean="0"/>
              <a:pPr>
                <a:defRPr/>
              </a:pPr>
              <a:t>March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6962"/>
            <a:ext cx="8229600" cy="1189038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EC6D-7E3D-4C3D-93A7-14AE4906DA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228600" y="6629400"/>
            <a:ext cx="2133600" cy="192024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 smtClean="0"/>
              <a:pPr>
                <a:defRPr/>
              </a:pPr>
              <a:t>March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49E-153D-481D-BCED-61772A7EBF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28600" y="6629400"/>
            <a:ext cx="2133600" cy="192024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 smtClean="0"/>
              <a:pPr>
                <a:defRPr/>
              </a:pPr>
              <a:t>March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5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953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2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51626F"/>
              </a:buClr>
              <a:buFont typeface="Wingdings" pitchFamily="2" charset="2"/>
              <a:buChar char="§"/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45DF-C2EE-4EC3-B2FD-A1E0023E8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28600" y="6629400"/>
            <a:ext cx="2133600" cy="192024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 smtClean="0"/>
              <a:pPr>
                <a:defRPr/>
              </a:pPr>
              <a:t>March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5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223B-8B6D-4CF0-B847-53E476C2FA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228600" y="6629400"/>
            <a:ext cx="2133600" cy="192024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 smtClean="0"/>
              <a:pPr>
                <a:defRPr/>
              </a:pPr>
              <a:t>March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43973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 b="0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B4A6-6A0D-4584-850A-81046701E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228600" y="6629400"/>
            <a:ext cx="2133600" cy="192024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 smtClean="0"/>
              <a:pPr>
                <a:defRPr/>
              </a:pPr>
              <a:t>March 24,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2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518275"/>
            <a:ext cx="9144000" cy="3048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96963"/>
            <a:ext cx="8229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629400"/>
            <a:ext cx="2133600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87EFBB-23AA-4D8C-A6E3-77E6584CD3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52400" y="6629400"/>
            <a:ext cx="2133600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DF09AC3-ECCC-43FD-A87F-F2D0615A8396}" type="datetimeFigureOut">
              <a:rPr lang="en-US" smtClean="0"/>
              <a:pPr>
                <a:defRPr/>
              </a:pPr>
              <a:t>3/24/2022</a:t>
            </a:fld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083518" y="0"/>
            <a:ext cx="1541586" cy="444174"/>
            <a:chOff x="1536" y="7"/>
            <a:chExt cx="2190" cy="631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465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28 w 99"/>
                <a:gd name="T1" fmla="*/ 21 h 109"/>
                <a:gd name="T2" fmla="*/ 40 w 99"/>
                <a:gd name="T3" fmla="*/ 10 h 109"/>
                <a:gd name="T4" fmla="*/ 54 w 99"/>
                <a:gd name="T5" fmla="*/ 22 h 109"/>
                <a:gd name="T6" fmla="*/ 40 w 99"/>
                <a:gd name="T7" fmla="*/ 38 h 109"/>
                <a:gd name="T8" fmla="*/ 38 w 99"/>
                <a:gd name="T9" fmla="*/ 39 h 109"/>
                <a:gd name="T10" fmla="*/ 34 w 99"/>
                <a:gd name="T11" fmla="*/ 34 h 109"/>
                <a:gd name="T12" fmla="*/ 28 w 99"/>
                <a:gd name="T13" fmla="*/ 21 h 109"/>
                <a:gd name="T14" fmla="*/ 79 w 99"/>
                <a:gd name="T15" fmla="*/ 83 h 109"/>
                <a:gd name="T16" fmla="*/ 93 w 99"/>
                <a:gd name="T17" fmla="*/ 69 h 109"/>
                <a:gd name="T18" fmla="*/ 84 w 99"/>
                <a:gd name="T19" fmla="*/ 60 h 109"/>
                <a:gd name="T20" fmla="*/ 59 w 99"/>
                <a:gd name="T21" fmla="*/ 85 h 109"/>
                <a:gd name="T22" fmla="*/ 59 w 99"/>
                <a:gd name="T23" fmla="*/ 85 h 109"/>
                <a:gd name="T24" fmla="*/ 34 w 99"/>
                <a:gd name="T25" fmla="*/ 97 h 109"/>
                <a:gd name="T26" fmla="*/ 13 w 99"/>
                <a:gd name="T27" fmla="*/ 78 h 109"/>
                <a:gd name="T28" fmla="*/ 34 w 99"/>
                <a:gd name="T29" fmla="*/ 56 h 109"/>
                <a:gd name="T30" fmla="*/ 35 w 99"/>
                <a:gd name="T31" fmla="*/ 55 h 109"/>
                <a:gd name="T32" fmla="*/ 53 w 99"/>
                <a:gd name="T33" fmla="*/ 75 h 109"/>
                <a:gd name="T34" fmla="*/ 63 w 99"/>
                <a:gd name="T35" fmla="*/ 66 h 109"/>
                <a:gd name="T36" fmla="*/ 46 w 99"/>
                <a:gd name="T37" fmla="*/ 48 h 109"/>
                <a:gd name="T38" fmla="*/ 67 w 99"/>
                <a:gd name="T39" fmla="*/ 22 h 109"/>
                <a:gd name="T40" fmla="*/ 41 w 99"/>
                <a:gd name="T41" fmla="*/ 0 h 109"/>
                <a:gd name="T42" fmla="*/ 14 w 99"/>
                <a:gd name="T43" fmla="*/ 23 h 109"/>
                <a:gd name="T44" fmla="*/ 27 w 99"/>
                <a:gd name="T45" fmla="*/ 46 h 109"/>
                <a:gd name="T46" fmla="*/ 20 w 99"/>
                <a:gd name="T47" fmla="*/ 50 h 109"/>
                <a:gd name="T48" fmla="*/ 0 w 99"/>
                <a:gd name="T49" fmla="*/ 78 h 109"/>
                <a:gd name="T50" fmla="*/ 35 w 99"/>
                <a:gd name="T51" fmla="*/ 109 h 109"/>
                <a:gd name="T52" fmla="*/ 69 w 99"/>
                <a:gd name="T53" fmla="*/ 92 h 109"/>
                <a:gd name="T54" fmla="*/ 82 w 99"/>
                <a:gd name="T55" fmla="*/ 107 h 109"/>
                <a:gd name="T56" fmla="*/ 99 w 99"/>
                <a:gd name="T57" fmla="*/ 107 h 109"/>
                <a:gd name="T58" fmla="*/ 79 w 99"/>
                <a:gd name="T59" fmla="*/ 8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67 w 112"/>
                <a:gd name="T1" fmla="*/ 54 h 109"/>
                <a:gd name="T2" fmla="*/ 67 w 112"/>
                <a:gd name="T3" fmla="*/ 66 h 109"/>
                <a:gd name="T4" fmla="*/ 96 w 112"/>
                <a:gd name="T5" fmla="*/ 66 h 109"/>
                <a:gd name="T6" fmla="*/ 59 w 112"/>
                <a:gd name="T7" fmla="*/ 97 h 109"/>
                <a:gd name="T8" fmla="*/ 14 w 112"/>
                <a:gd name="T9" fmla="*/ 55 h 109"/>
                <a:gd name="T10" fmla="*/ 60 w 112"/>
                <a:gd name="T11" fmla="*/ 12 h 109"/>
                <a:gd name="T12" fmla="*/ 96 w 112"/>
                <a:gd name="T13" fmla="*/ 29 h 109"/>
                <a:gd name="T14" fmla="*/ 106 w 112"/>
                <a:gd name="T15" fmla="*/ 21 h 109"/>
                <a:gd name="T16" fmla="*/ 59 w 112"/>
                <a:gd name="T17" fmla="*/ 0 h 109"/>
                <a:gd name="T18" fmla="*/ 0 w 112"/>
                <a:gd name="T19" fmla="*/ 55 h 109"/>
                <a:gd name="T20" fmla="*/ 58 w 112"/>
                <a:gd name="T21" fmla="*/ 109 h 109"/>
                <a:gd name="T22" fmla="*/ 112 w 112"/>
                <a:gd name="T23" fmla="*/ 59 h 109"/>
                <a:gd name="T24" fmla="*/ 112 w 112"/>
                <a:gd name="T25" fmla="*/ 54 h 109"/>
                <a:gd name="T26" fmla="*/ 67 w 112"/>
                <a:gd name="T27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68 w 72"/>
                <a:gd name="T1" fmla="*/ 16 h 109"/>
                <a:gd name="T2" fmla="*/ 39 w 72"/>
                <a:gd name="T3" fmla="*/ 0 h 109"/>
                <a:gd name="T4" fmla="*/ 5 w 72"/>
                <a:gd name="T5" fmla="*/ 27 h 109"/>
                <a:gd name="T6" fmla="*/ 30 w 72"/>
                <a:gd name="T7" fmla="*/ 54 h 109"/>
                <a:gd name="T8" fmla="*/ 38 w 72"/>
                <a:gd name="T9" fmla="*/ 57 h 109"/>
                <a:gd name="T10" fmla="*/ 58 w 72"/>
                <a:gd name="T11" fmla="*/ 77 h 109"/>
                <a:gd name="T12" fmla="*/ 36 w 72"/>
                <a:gd name="T13" fmla="*/ 97 h 109"/>
                <a:gd name="T14" fmla="*/ 14 w 72"/>
                <a:gd name="T15" fmla="*/ 77 h 109"/>
                <a:gd name="T16" fmla="*/ 0 w 72"/>
                <a:gd name="T17" fmla="*/ 80 h 109"/>
                <a:gd name="T18" fmla="*/ 35 w 72"/>
                <a:gd name="T19" fmla="*/ 109 h 109"/>
                <a:gd name="T20" fmla="*/ 72 w 72"/>
                <a:gd name="T21" fmla="*/ 77 h 109"/>
                <a:gd name="T22" fmla="*/ 43 w 72"/>
                <a:gd name="T23" fmla="*/ 45 h 109"/>
                <a:gd name="T24" fmla="*/ 35 w 72"/>
                <a:gd name="T25" fmla="*/ 42 h 109"/>
                <a:gd name="T26" fmla="*/ 19 w 72"/>
                <a:gd name="T27" fmla="*/ 27 h 109"/>
                <a:gd name="T28" fmla="*/ 38 w 72"/>
                <a:gd name="T29" fmla="*/ 13 h 109"/>
                <a:gd name="T30" fmla="*/ 57 w 72"/>
                <a:gd name="T31" fmla="*/ 22 h 109"/>
                <a:gd name="T32" fmla="*/ 68 w 72"/>
                <a:gd name="T3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43" r:id="rId9"/>
    <p:sldLayoutId id="2147483744" r:id="rId10"/>
    <p:sldLayoutId id="214748374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0094B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4B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4B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4B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4B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4B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4B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4B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4B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51626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4B3"/>
        </a:buClr>
        <a:buFont typeface="Wingdings" pitchFamily="2" charset="2"/>
        <a:buChar char="§"/>
        <a:defRPr sz="2400" kern="1200">
          <a:solidFill>
            <a:srgbClr val="51626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66E32"/>
        </a:buClr>
        <a:buFont typeface="Wingdings" pitchFamily="2" charset="2"/>
        <a:buChar char="§"/>
        <a:defRPr sz="2000" kern="1200">
          <a:solidFill>
            <a:srgbClr val="51626F"/>
          </a:solidFill>
          <a:latin typeface="Arial" pitchFamily="34" charset="0"/>
          <a:ea typeface="+mn-ea"/>
          <a:cs typeface="Arial" pitchFamily="34" charset="0"/>
        </a:defRPr>
      </a:lvl3pPr>
      <a:lvl4pPr marL="1485900" indent="-228600" algn="l" rtl="0" eaLnBrk="1" fontAlgn="base" hangingPunct="1">
        <a:spcBef>
          <a:spcPct val="20000"/>
        </a:spcBef>
        <a:spcAft>
          <a:spcPct val="0"/>
        </a:spcAft>
        <a:buClr>
          <a:srgbClr val="51626F"/>
        </a:buClr>
        <a:buFont typeface="Wingdings" pitchFamily="2" charset="2"/>
        <a:buChar char="§"/>
        <a:defRPr sz="1800" kern="1200">
          <a:solidFill>
            <a:srgbClr val="51626F"/>
          </a:solidFill>
          <a:latin typeface="Arial" pitchFamily="34" charset="0"/>
          <a:ea typeface="+mn-ea"/>
          <a:cs typeface="Arial" pitchFamily="34" charset="0"/>
        </a:defRPr>
      </a:lvl4pPr>
      <a:lvl5pPr marL="183197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581400" y="5715000"/>
            <a:ext cx="5029200" cy="307975"/>
          </a:xfrm>
        </p:spPr>
        <p:txBody>
          <a:bodyPr/>
          <a:lstStyle/>
          <a:p>
            <a:r>
              <a:rPr lang="en-US" i="1" dirty="0"/>
              <a:t>Cat Connell, Associate, K&amp;L Gates LLP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81400" y="4343400"/>
            <a:ext cx="5029200" cy="1371600"/>
          </a:xfrm>
        </p:spPr>
        <p:txBody>
          <a:bodyPr/>
          <a:lstStyle/>
          <a:p>
            <a:r>
              <a:rPr lang="en-US" dirty="0"/>
              <a:t>Washington Legislative Changes for Trusts and Estates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East </a:t>
            </a:r>
            <a:r>
              <a:rPr lang="en-US" i="1"/>
              <a:t>King County </a:t>
            </a:r>
            <a:r>
              <a:rPr lang="en-US" i="1" dirty="0"/>
              <a:t>Estate Planning Council – March 24, 2022</a:t>
            </a:r>
          </a:p>
        </p:txBody>
      </p:sp>
    </p:spTree>
    <p:extLst>
      <p:ext uri="{BB962C8B-B14F-4D97-AF65-F5344CB8AC3E}">
        <p14:creationId xmlns:p14="http://schemas.microsoft.com/office/powerpoint/2010/main" val="29907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POWERS OF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properly exercise a power of appointment under new law:</a:t>
            </a:r>
          </a:p>
          <a:p>
            <a:pPr lvl="1"/>
            <a:r>
              <a:rPr lang="en-US" dirty="0"/>
              <a:t>Instrument exercising the power must be valid under applicable law</a:t>
            </a:r>
          </a:p>
          <a:p>
            <a:pPr lvl="1"/>
            <a:r>
              <a:rPr lang="en-US" dirty="0"/>
              <a:t>Terms of instrument:</a:t>
            </a:r>
          </a:p>
          <a:p>
            <a:pPr lvl="2"/>
            <a:r>
              <a:rPr lang="en-US" dirty="0"/>
              <a:t>Manifest powerholder’s intent to exercise</a:t>
            </a:r>
          </a:p>
          <a:p>
            <a:pPr lvl="2"/>
            <a:r>
              <a:rPr lang="en-US" dirty="0"/>
              <a:t>Satisfy any requirement of exercise imposed by donor</a:t>
            </a:r>
          </a:p>
          <a:p>
            <a:pPr lvl="1"/>
            <a:r>
              <a:rPr lang="en-US" dirty="0"/>
              <a:t>Appointment is permissible exercise of the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4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POWERS OF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documents by which you may exercise powers of appointment</a:t>
            </a:r>
          </a:p>
          <a:p>
            <a:pPr lvl="1"/>
            <a:r>
              <a:rPr lang="en-US" dirty="0"/>
              <a:t>Revocable trust (now permitted for testamentary POAs) vs. will vs. written instrument</a:t>
            </a:r>
          </a:p>
          <a:p>
            <a:r>
              <a:rPr lang="en-US" dirty="0"/>
              <a:t>Residuary clause (general POAs only)</a:t>
            </a:r>
          </a:p>
          <a:p>
            <a:r>
              <a:rPr lang="en-US" dirty="0"/>
              <a:t>Blanket-exercise clause vs. specific-exercise clause</a:t>
            </a:r>
          </a:p>
          <a:p>
            <a:pPr lvl="1"/>
            <a:r>
              <a:rPr lang="en-US" dirty="0"/>
              <a:t>Substantial compliance (RCW 11.95A.230)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5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POWERS OF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Clarity can be good . . . But then again:</a:t>
            </a:r>
          </a:p>
          <a:p>
            <a:pPr marL="0" indent="0">
              <a:buNone/>
            </a:pPr>
            <a:r>
              <a:rPr lang="en-US" dirty="0"/>
              <a:t>“[T]he powerholder of a nongeneral power may: </a:t>
            </a:r>
          </a:p>
          <a:p>
            <a:pPr marL="0" indent="0">
              <a:buNone/>
            </a:pPr>
            <a:r>
              <a:rPr lang="en-US" dirty="0"/>
              <a:t>… (d) Create a nongeneral power in a permissible appointee to appoint to one or more persons if the permissible appointees of the new nongeneral power include the permissible appointees of the original nongeneral power.”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RCW 11.95A.240(3)(d) (who are permissible appointees)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4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UFIPA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law now codified at RCW Chapter 11.104B</a:t>
            </a:r>
          </a:p>
          <a:p>
            <a:pPr lvl="1"/>
            <a:r>
              <a:rPr lang="en-US" dirty="0"/>
              <a:t>Fiduciary duties </a:t>
            </a:r>
          </a:p>
          <a:p>
            <a:pPr lvl="2"/>
            <a:r>
              <a:rPr lang="en-US" dirty="0"/>
              <a:t>Power to adjust between P&amp;I or convert to / from a unitrust if necessary for the fiduciary to be able to fulfill its fiduciary duties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No duty to take or consider action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Acts in good faith – not liable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8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UFIPA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Article 3 – Unitrusts</a:t>
            </a:r>
          </a:p>
          <a:p>
            <a:pPr lvl="1"/>
            <a:r>
              <a:rPr lang="en-US" dirty="0"/>
              <a:t>Process for converting an income trust to a unitrust without court approval</a:t>
            </a:r>
          </a:p>
          <a:p>
            <a:pPr lvl="2"/>
            <a:r>
              <a:rPr lang="en-US" dirty="0"/>
              <a:t>Adopt unitrust policy</a:t>
            </a:r>
          </a:p>
          <a:p>
            <a:pPr lvl="2"/>
            <a:r>
              <a:rPr lang="en-US" dirty="0"/>
              <a:t>Notice requirement</a:t>
            </a:r>
          </a:p>
          <a:p>
            <a:pPr lvl="3"/>
            <a:r>
              <a:rPr lang="en-US" dirty="0"/>
              <a:t>Settlor, if living</a:t>
            </a:r>
          </a:p>
          <a:p>
            <a:pPr lvl="3"/>
            <a:r>
              <a:rPr lang="en-US" dirty="0"/>
              <a:t>All beneficiaries entitled to receive income or would be entitled to receive distribution of principal if trust terminated</a:t>
            </a:r>
          </a:p>
          <a:p>
            <a:pPr lvl="3"/>
            <a:r>
              <a:rPr lang="en-US" dirty="0"/>
              <a:t>Specific persons with powers over trust (not in trustee capacity and not powers of appointment)</a:t>
            </a:r>
          </a:p>
          <a:p>
            <a:pPr lvl="2"/>
            <a:r>
              <a:rPr lang="en-US" dirty="0"/>
              <a:t>Opportunity to object (at least 30 days; </a:t>
            </a:r>
            <a:r>
              <a:rPr lang="en-US" i="1" dirty="0"/>
              <a:t>instead of 60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4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UFIPA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Unitrust policy – statement adopted by the trust by which the unitrust distribution will be calculated</a:t>
            </a:r>
          </a:p>
          <a:p>
            <a:pPr lvl="1"/>
            <a:r>
              <a:rPr lang="en-US" dirty="0"/>
              <a:t>New statute incorporates more flexibility and options</a:t>
            </a:r>
          </a:p>
          <a:p>
            <a:pPr lvl="2"/>
            <a:r>
              <a:rPr lang="en-US" dirty="0"/>
              <a:t>Unitrust rate (fixed vs. reassessed each period – market index)</a:t>
            </a:r>
          </a:p>
          <a:p>
            <a:pPr lvl="2"/>
            <a:r>
              <a:rPr lang="en-US" dirty="0"/>
              <a:t>Applicable value of trust assets (methods for valuing property)</a:t>
            </a:r>
          </a:p>
          <a:p>
            <a:pPr lvl="2"/>
            <a:r>
              <a:rPr lang="en-US" dirty="0"/>
              <a:t>Unitrust period</a:t>
            </a:r>
          </a:p>
          <a:p>
            <a:pPr lvl="2"/>
            <a:r>
              <a:rPr lang="en-US" dirty="0"/>
              <a:t>Timing and composition of distributions, sources of distribution and order of sources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5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UFIPA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tax benefit – limits available provisions for unitrust policy</a:t>
            </a:r>
          </a:p>
          <a:p>
            <a:pPr lvl="1"/>
            <a:r>
              <a:rPr lang="en-US" dirty="0"/>
              <a:t>Defined at RCW 11.104B.005(19)</a:t>
            </a:r>
          </a:p>
          <a:p>
            <a:pPr lvl="2"/>
            <a:r>
              <a:rPr lang="en-US" dirty="0"/>
              <a:t>Examples: marital trust, exempt or partially exempt from GST tax (with possibility of future taxable distribution or termination)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Limitations on unitrust rate (3-5%), unitrust period (calendar year only), methods of valuing property (e.g., may not exclude specific assets)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4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909"/>
            <a:ext cx="8229600" cy="655638"/>
          </a:xfrm>
        </p:spPr>
        <p:txBody>
          <a:bodyPr/>
          <a:lstStyle/>
          <a:p>
            <a:r>
              <a:rPr lang="en-US" i="1" dirty="0"/>
              <a:t>MISCELLANEOUS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117"/>
            <a:ext cx="8229600" cy="4957283"/>
          </a:xfrm>
        </p:spPr>
        <p:txBody>
          <a:bodyPr/>
          <a:lstStyle/>
          <a:p>
            <a:r>
              <a:rPr lang="en-US" sz="2000" dirty="0"/>
              <a:t>Uniform Guardianship, Conservatorship, and Other Protective Arrangements Act</a:t>
            </a:r>
          </a:p>
          <a:p>
            <a:pPr lvl="1"/>
            <a:r>
              <a:rPr lang="en-US" sz="1800" dirty="0"/>
              <a:t>Codified at RCW Chapter 11.130</a:t>
            </a:r>
          </a:p>
          <a:p>
            <a:pPr lvl="1"/>
            <a:r>
              <a:rPr lang="en-US" sz="1800" dirty="0"/>
              <a:t>Guardian and conservator (instead of guardian of the estate)</a:t>
            </a:r>
          </a:p>
          <a:p>
            <a:pPr lvl="1"/>
            <a:endParaRPr lang="en-US" sz="1800" dirty="0"/>
          </a:p>
          <a:p>
            <a:r>
              <a:rPr lang="en-US" sz="2000" dirty="0"/>
              <a:t>Uniform Directed Trust Act</a:t>
            </a:r>
          </a:p>
          <a:p>
            <a:pPr lvl="1"/>
            <a:r>
              <a:rPr lang="en-US" sz="1800" dirty="0"/>
              <a:t>Codified at RCW Chapter 11.98A</a:t>
            </a:r>
          </a:p>
          <a:p>
            <a:pPr lvl="1"/>
            <a:r>
              <a:rPr lang="en-US" sz="1800" dirty="0"/>
              <a:t>Trust director and directed trustee</a:t>
            </a:r>
          </a:p>
          <a:p>
            <a:pPr lvl="1"/>
            <a:endParaRPr lang="en-US" sz="1800" dirty="0"/>
          </a:p>
          <a:p>
            <a:r>
              <a:rPr lang="en-US" sz="2000" dirty="0"/>
              <a:t>Changes to non-intervention probates (RCW Ch. 11.68)</a:t>
            </a:r>
          </a:p>
          <a:p>
            <a:pPr lvl="1"/>
            <a:r>
              <a:rPr lang="en-US" sz="1800" dirty="0"/>
              <a:t>Petition by party re: ambiguous provision (</a:t>
            </a:r>
            <a:r>
              <a:rPr lang="en-US" sz="1800" i="1" dirty="0"/>
              <a:t>Rathbone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Declaration of completion</a:t>
            </a:r>
          </a:p>
          <a:p>
            <a:pPr lvl="1"/>
            <a:endParaRPr lang="en-US" sz="1800" dirty="0"/>
          </a:p>
          <a:p>
            <a:r>
              <a:rPr lang="en-US" sz="2200" dirty="0"/>
              <a:t>What about that estate tax exemption issue?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2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be in touch if you have any questions after the presentation.</a:t>
            </a:r>
          </a:p>
          <a:p>
            <a:r>
              <a:rPr lang="en-US" dirty="0"/>
              <a:t>cat.connell@klgates.com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4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34400" cy="655638"/>
          </a:xfrm>
        </p:spPr>
        <p:txBody>
          <a:bodyPr/>
          <a:lstStyle/>
          <a:p>
            <a:r>
              <a:rPr lang="en-US" sz="2800" i="1" dirty="0"/>
              <a:t>Overview – WHERE ARE WE HEADED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97363"/>
          </a:xfrm>
        </p:spPr>
        <p:txBody>
          <a:bodyPr/>
          <a:lstStyle/>
          <a:p>
            <a:r>
              <a:rPr lang="en-US" i="1" dirty="0"/>
              <a:t>Electronic Wills Act</a:t>
            </a:r>
          </a:p>
          <a:p>
            <a:r>
              <a:rPr lang="en-US" i="1" dirty="0"/>
              <a:t>Uniform Powers of Appointment Act</a:t>
            </a:r>
          </a:p>
          <a:p>
            <a:r>
              <a:rPr lang="en-US" i="1" dirty="0"/>
              <a:t>Uniform Fiduciary Income and Principal Act</a:t>
            </a:r>
          </a:p>
          <a:p>
            <a:pPr lvl="1"/>
            <a:r>
              <a:rPr lang="en-US" i="1" dirty="0"/>
              <a:t>Focus on power to convert to a unitrust</a:t>
            </a:r>
          </a:p>
          <a:p>
            <a:r>
              <a:rPr lang="en-US" i="1" dirty="0"/>
              <a:t>Miscellaneous</a:t>
            </a:r>
          </a:p>
          <a:p>
            <a:pPr lvl="1"/>
            <a:r>
              <a:rPr lang="en-US" i="1" dirty="0"/>
              <a:t>Uniform Guardianship, Conservatorship and Other Protective Arrangements Act</a:t>
            </a:r>
          </a:p>
          <a:p>
            <a:pPr lvl="1"/>
            <a:r>
              <a:rPr lang="en-US" i="1" dirty="0"/>
              <a:t>Updates to RCW Chapter 11.68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E-WILLS – RCW CHAPTER 11.12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Reflects our technological world and how we handle many “routine” matters</a:t>
            </a:r>
          </a:p>
          <a:p>
            <a:pPr lvl="1"/>
            <a:r>
              <a:rPr lang="en-US" dirty="0"/>
              <a:t>COVID</a:t>
            </a:r>
          </a:p>
          <a:p>
            <a:pPr lvl="1"/>
            <a:r>
              <a:rPr lang="en-US" dirty="0"/>
              <a:t>Desires of certain clients</a:t>
            </a:r>
          </a:p>
          <a:p>
            <a:r>
              <a:rPr lang="en-US" dirty="0"/>
              <a:t>New provisions in Chapter 11.12 and also modifying existing statutory language elsewhere in Title 11</a:t>
            </a:r>
          </a:p>
          <a:p>
            <a:pPr lvl="1"/>
            <a:r>
              <a:rPr lang="en-US" dirty="0"/>
              <a:t>RCW 11.12.400 et seq. </a:t>
            </a:r>
          </a:p>
          <a:p>
            <a:pPr lvl="1"/>
            <a:r>
              <a:rPr lang="en-US" dirty="0"/>
              <a:t>See also, e.g., RCW 11.12.020 and RCW 11.02.005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4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E-WILLS – RCW CHAPTER 11.12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/>
              <a:t>What is an electronic will?</a:t>
            </a:r>
          </a:p>
          <a:p>
            <a:pPr lvl="1"/>
            <a:r>
              <a:rPr lang="en-US" dirty="0"/>
              <a:t>Readable as text at the time of signing</a:t>
            </a:r>
          </a:p>
          <a:p>
            <a:pPr lvl="1"/>
            <a:r>
              <a:rPr lang="en-US" dirty="0"/>
              <a:t>Signed by testator or another person* on testator’s behalf </a:t>
            </a:r>
          </a:p>
          <a:p>
            <a:pPr lvl="1"/>
            <a:r>
              <a:rPr lang="en-US" dirty="0"/>
              <a:t>Signed by at least two competent witnesses in </a:t>
            </a:r>
          </a:p>
          <a:p>
            <a:pPr lvl="2"/>
            <a:r>
              <a:rPr lang="en-US" dirty="0"/>
              <a:t>Physical presence </a:t>
            </a:r>
            <a:r>
              <a:rPr lang="en-US" u="sng" dirty="0"/>
              <a:t>OR</a:t>
            </a:r>
          </a:p>
          <a:p>
            <a:pPr lvl="2"/>
            <a:r>
              <a:rPr lang="en-US" dirty="0"/>
              <a:t>Electronic presence (defined in RCW 11.02.005(5))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Will signed on tablet where witnesses are physically present vs. Will signed on paper where witnesses are electronically present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0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E-WILLS – RCW CHAPTER 11.12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/>
              <a:t>“Sign” – now defined as:</a:t>
            </a:r>
          </a:p>
          <a:p>
            <a:pPr lvl="1"/>
            <a:r>
              <a:rPr lang="en-US" dirty="0"/>
              <a:t>“with present intent to authenticate or adopt a record, to affix or logically associate with the record an electronic symbol, an electronic sound, or process”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Type name</a:t>
            </a:r>
          </a:p>
          <a:p>
            <a:pPr lvl="1"/>
            <a:r>
              <a:rPr lang="en-US" dirty="0"/>
              <a:t>Sign with a stylus</a:t>
            </a:r>
          </a:p>
          <a:p>
            <a:pPr lvl="1"/>
            <a:r>
              <a:rPr lang="en-US" dirty="0"/>
              <a:t>Use electronic signature platform </a:t>
            </a:r>
          </a:p>
          <a:p>
            <a:r>
              <a:rPr lang="en-US" dirty="0"/>
              <a:t>Will itself cannot be reduced to audio form, but can be “signed” by electronic sound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4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E-WILLS – RCW CHAPTER 11.12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Self-proving electronic will</a:t>
            </a:r>
          </a:p>
          <a:p>
            <a:pPr lvl="1"/>
            <a:r>
              <a:rPr lang="en-US" dirty="0"/>
              <a:t>Attested to by witnesses AND qualified custodian maintains custody</a:t>
            </a:r>
          </a:p>
          <a:p>
            <a:pPr lvl="1"/>
            <a:r>
              <a:rPr lang="en-US" dirty="0"/>
              <a:t>Treatment as lost or destroyed </a:t>
            </a:r>
          </a:p>
          <a:p>
            <a:r>
              <a:rPr lang="en-US" dirty="0"/>
              <a:t>Who / what is a qualified custodian?</a:t>
            </a:r>
          </a:p>
          <a:p>
            <a:pPr lvl="1"/>
            <a:r>
              <a:rPr lang="en-US" dirty="0"/>
              <a:t>Eligibility – 5 different options (see RCW 11.12.460)</a:t>
            </a:r>
          </a:p>
          <a:p>
            <a:pPr lvl="1"/>
            <a:r>
              <a:rPr lang="en-US" dirty="0"/>
              <a:t>Disqualified – important to note that heir, beneficiary or other party interest in testator’s estate cannot serve</a:t>
            </a:r>
          </a:p>
          <a:p>
            <a:pPr lvl="1"/>
            <a:r>
              <a:rPr lang="en-US" dirty="0"/>
              <a:t>Duties – delivery of e-will and affidavit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2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POWERS OF 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law now codified at RCW Chapter 11.95A</a:t>
            </a:r>
          </a:p>
          <a:p>
            <a:pPr lvl="1"/>
            <a:r>
              <a:rPr lang="en-US" dirty="0"/>
              <a:t>Robust definitions section (RCW 11.95A.010)</a:t>
            </a:r>
          </a:p>
          <a:p>
            <a:pPr lvl="1"/>
            <a:r>
              <a:rPr lang="en-US" dirty="0"/>
              <a:t>Governing law provision – helpful for resolving jurisdictional disputes – based on domicile</a:t>
            </a:r>
          </a:p>
          <a:p>
            <a:pPr lvl="2"/>
            <a:r>
              <a:rPr lang="en-US" dirty="0"/>
              <a:t>Creation, revocation or amendment of the power (donor)</a:t>
            </a:r>
          </a:p>
          <a:p>
            <a:pPr lvl="2"/>
            <a:r>
              <a:rPr lang="en-US" dirty="0"/>
              <a:t>Exercise, release, lapse, or disclaimer of power (powerholder)</a:t>
            </a:r>
          </a:p>
          <a:p>
            <a:pPr lvl="2"/>
            <a:r>
              <a:rPr lang="en-US" dirty="0"/>
              <a:t>RCW 11.95.020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1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POWERS OF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General POA</a:t>
            </a:r>
          </a:p>
          <a:p>
            <a:pPr lvl="1"/>
            <a:r>
              <a:rPr lang="en-US" dirty="0"/>
              <a:t>In favor of:</a:t>
            </a:r>
          </a:p>
          <a:p>
            <a:pPr lvl="2"/>
            <a:r>
              <a:rPr lang="en-US" dirty="0"/>
              <a:t>The powerholder</a:t>
            </a:r>
          </a:p>
          <a:p>
            <a:pPr lvl="2"/>
            <a:r>
              <a:rPr lang="en-US" dirty="0"/>
              <a:t>The powerholder’s estate</a:t>
            </a:r>
          </a:p>
          <a:p>
            <a:pPr lvl="2"/>
            <a:r>
              <a:rPr lang="en-US" dirty="0"/>
              <a:t>The creditors of the powerholder </a:t>
            </a:r>
            <a:r>
              <a:rPr lang="en-US" u="sng" dirty="0"/>
              <a:t>OR</a:t>
            </a:r>
          </a:p>
          <a:p>
            <a:pPr lvl="2"/>
            <a:r>
              <a:rPr lang="en-US" dirty="0"/>
              <a:t>The creditor of the powerholder’s estate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Nongeneral POA</a:t>
            </a:r>
          </a:p>
          <a:p>
            <a:pPr lvl="1"/>
            <a:r>
              <a:rPr lang="en-US" dirty="0"/>
              <a:t>Any power that is not a general power of appointment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Replaces “limited”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0CD66-DCFF-46D4-8BCB-47BCAF48A4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7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POWERS OF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“Presently-exercisable power of appointment”</a:t>
            </a:r>
          </a:p>
          <a:p>
            <a:pPr lvl="1"/>
            <a:r>
              <a:rPr lang="en-US" dirty="0"/>
              <a:t>Alternative to term “lifetime” </a:t>
            </a:r>
          </a:p>
          <a:p>
            <a:pPr lvl="2"/>
            <a:r>
              <a:rPr lang="en-US" dirty="0"/>
              <a:t>But see RCW 11.95A.350 and .355 – holdovers from former RCW 11.95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Depends on occurrence of specified event / satisfaction of ascertainable standard or passage of specified time</a:t>
            </a:r>
          </a:p>
          <a:p>
            <a:pPr lvl="2"/>
            <a:r>
              <a:rPr lang="en-US" dirty="0"/>
              <a:t>Conversely – testamentary power (power exercisable only at powerholder’s death)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klgates.com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89E26-CC76-44C1-88B5-9333B76C50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1401"/>
      </p:ext>
    </p:extLst>
  </p:cSld>
  <p:clrMapOvr>
    <a:masterClrMapping/>
  </p:clrMapOvr>
</p:sld>
</file>

<file path=ppt/theme/theme1.xml><?xml version="1.0" encoding="utf-8"?>
<a:theme xmlns:a="http://schemas.openxmlformats.org/drawingml/2006/main" name="Firmwide ppt_Standard_2019">
  <a:themeElements>
    <a:clrScheme name="K&amp;L">
      <a:dk1>
        <a:srgbClr val="51626F"/>
      </a:dk1>
      <a:lt1>
        <a:srgbClr val="FFFFFF"/>
      </a:lt1>
      <a:dk2>
        <a:srgbClr val="0094B3"/>
      </a:dk2>
      <a:lt2>
        <a:srgbClr val="23526E"/>
      </a:lt2>
      <a:accent1>
        <a:srgbClr val="E66E32"/>
      </a:accent1>
      <a:accent2>
        <a:srgbClr val="C33248"/>
      </a:accent2>
      <a:accent3>
        <a:srgbClr val="622567"/>
      </a:accent3>
      <a:accent4>
        <a:srgbClr val="5B8845"/>
      </a:accent4>
      <a:accent5>
        <a:srgbClr val="EEAF30"/>
      </a:accent5>
      <a:accent6>
        <a:srgbClr val="B6BF00"/>
      </a:accent6>
      <a:hlink>
        <a:srgbClr val="0094B3"/>
      </a:hlink>
      <a:folHlink>
        <a:srgbClr val="23526E"/>
      </a:folHlink>
    </a:clrScheme>
    <a:fontScheme name="KLG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C93AEE4E-6F77-41CD-B7AF-7826F8A970AF}" vid="{0294D9EB-7E67-48F1-BFCD-78F78431C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G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1754</TotalTime>
  <Words>1089</Words>
  <Application>Microsoft Office PowerPoint</Application>
  <PresentationFormat>On-screen Show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Firmwide ppt_Standard_2019</vt:lpstr>
      <vt:lpstr>Washington Legislative Changes for Trusts and Estates</vt:lpstr>
      <vt:lpstr>Overview – WHERE ARE WE HEADED Today?</vt:lpstr>
      <vt:lpstr>E-WILLS – RCW CHAPTER 11.12</vt:lpstr>
      <vt:lpstr>E-WILLS – RCW CHAPTER 11.12</vt:lpstr>
      <vt:lpstr>E-WILLS – RCW CHAPTER 11.12</vt:lpstr>
      <vt:lpstr>E-WILLS – RCW CHAPTER 11.12</vt:lpstr>
      <vt:lpstr>POWERS OF APPOINTMENT</vt:lpstr>
      <vt:lpstr>POWERS OF APPOINTMENT</vt:lpstr>
      <vt:lpstr>POWERS OF APPOINTMENT</vt:lpstr>
      <vt:lpstr>POWERS OF APPOINTMENT</vt:lpstr>
      <vt:lpstr>POWERS OF APPOINTMENT</vt:lpstr>
      <vt:lpstr>POWERS OF APPOINTMENT</vt:lpstr>
      <vt:lpstr>UFIPA</vt:lpstr>
      <vt:lpstr>UFIPA</vt:lpstr>
      <vt:lpstr>UFIPA</vt:lpstr>
      <vt:lpstr>UFIPA</vt:lpstr>
      <vt:lpstr>MISCELLANEOUS</vt:lpstr>
      <vt:lpstr>QUESTIONS?</vt:lpstr>
    </vt:vector>
  </TitlesOfParts>
  <Company>K&amp;L Gates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Connell, Cat N.L.</dc:creator>
  <cp:lastModifiedBy>Jenna Olson</cp:lastModifiedBy>
  <cp:revision>31</cp:revision>
  <cp:lastPrinted>2022-03-24T14:00:33Z</cp:lastPrinted>
  <dcterms:created xsi:type="dcterms:W3CDTF">2022-03-22T20:22:17Z</dcterms:created>
  <dcterms:modified xsi:type="dcterms:W3CDTF">2022-03-24T18:56:54Z</dcterms:modified>
</cp:coreProperties>
</file>